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41" r:id="rId2"/>
  </p:sldMasterIdLst>
  <p:notesMasterIdLst>
    <p:notesMasterId r:id="rId17"/>
  </p:notesMasterIdLst>
  <p:sldIdLst>
    <p:sldId id="266" r:id="rId3"/>
    <p:sldId id="267" r:id="rId4"/>
    <p:sldId id="268" r:id="rId5"/>
    <p:sldId id="269" r:id="rId6"/>
    <p:sldId id="270" r:id="rId7"/>
    <p:sldId id="278" r:id="rId8"/>
    <p:sldId id="271" r:id="rId9"/>
    <p:sldId id="272" r:id="rId10"/>
    <p:sldId id="273" r:id="rId11"/>
    <p:sldId id="275" r:id="rId12"/>
    <p:sldId id="274" r:id="rId13"/>
    <p:sldId id="276" r:id="rId14"/>
    <p:sldId id="277" r:id="rId15"/>
    <p:sldId id="279" r:id="rId16"/>
  </p:sldIdLst>
  <p:sldSz cx="9144000" cy="6858000" type="screen4x3"/>
  <p:notesSz cx="6648450" cy="98964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005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130" d="100"/>
          <a:sy n="130" d="100"/>
        </p:scale>
        <p:origin x="936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2950"/>
            <a:ext cx="4946650" cy="3709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163" y="4700588"/>
            <a:ext cx="5318125" cy="44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9588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399588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FF8711-8BDB-45D4-BFB0-A2751551EA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114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448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078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4042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53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43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3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54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73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74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161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27449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87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59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09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1981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23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99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60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56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21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960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1963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2977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1147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66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9695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358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10601_powerpoint_ekiba_nurschwu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2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sd5xONSriHY" TargetMode="Externa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28364-EB70-49DC-94B7-5F707C16A0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0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Der Passionsweg Jesu </a:t>
            </a:r>
            <a:br>
              <a:rPr lang="de-DE" sz="40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40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</a:t>
            </a:r>
            <a:br>
              <a:rPr lang="de-DE" sz="40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br>
              <a:rPr lang="de-DE" sz="40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endParaRPr lang="de-DE" sz="4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0E5463-FE33-4B03-B673-03D31BE73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e-DE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 Bildern und Texten von Schülerinnen und Schülern des Suso-Gymnasiums Konstanz – Betreuende Lehrkraft: Dorothea von Choltitz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7AB082-5A1F-43B0-AED9-B29206557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66"/>
    </mc:Choice>
    <mc:Fallback>
      <p:transition spd="slow" advTm="17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C7875-FCCB-4C79-8855-E35F18D3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stirbt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5712FE0-F3DF-4910-8BDB-DEB88CB8B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076404" cy="4824536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DF946E-D9B4-4533-9558-4B6BCB4D9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7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98"/>
    </mc:Choice>
    <mc:Fallback>
      <p:transition spd="slow" advTm="135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54C7C-E447-477E-BC83-B26A0FFCA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ist tot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232F9B5-38A6-42CE-8E5F-7F409C68B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9" y="1331118"/>
            <a:ext cx="7218447" cy="5074163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8123ED-AC3C-4352-B37A-3F6E838B7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9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17"/>
    </mc:Choice>
    <mc:Fallback>
      <p:transition spd="slow" advTm="3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C1097-8032-4855-B8EF-FDE25DCD9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Grablegung Jesu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1CAA930-DA0A-4B00-9D34-2AE8B2011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3628" r="5557"/>
          <a:stretch/>
        </p:blipFill>
        <p:spPr>
          <a:xfrm>
            <a:off x="484710" y="1196752"/>
            <a:ext cx="7255642" cy="515738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E28442-126C-4E95-A8E1-99D084A6C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3E1B27F-1908-4709-9F02-B033356C3766}"/>
              </a:ext>
            </a:extLst>
          </p:cNvPr>
          <p:cNvSpPr txBox="1"/>
          <p:nvPr/>
        </p:nvSpPr>
        <p:spPr>
          <a:xfrm>
            <a:off x="484710" y="6354134"/>
            <a:ext cx="423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Lied: Korn, das in die Erde (EG 98, 1-3)</a:t>
            </a:r>
            <a:endParaRPr lang="de-DE" sz="18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8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3"/>
    </mc:Choice>
    <mc:Fallback>
      <p:transition spd="slow" advTm="11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9E71E-5413-4280-AE30-69F42DA1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Auferstehung Jesu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9CF9727-57A9-4602-A1DC-F5CD3796F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"/>
          <a:stretch/>
        </p:blipFill>
        <p:spPr>
          <a:xfrm>
            <a:off x="484710" y="1484784"/>
            <a:ext cx="6751586" cy="522816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9AD077-71B9-4983-A478-81557586E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7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24"/>
    </mc:Choice>
    <mc:Fallback>
      <p:transition spd="slow" advTm="11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AA673-F6FF-4A13-A243-862E85C3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44034"/>
          </a:xfrm>
        </p:spPr>
        <p:txBody>
          <a:bodyPr/>
          <a:lstStyle/>
          <a:p>
            <a:r>
              <a:rPr lang="de-D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Impressum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AC58F8-74C5-4C05-8849-5762B525C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18" y="1412776"/>
            <a:ext cx="7920764" cy="419548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>
                <a:latin typeface="Times New Roman" panose="02020603050405020304" pitchFamily="18" charset="0"/>
              </a:rPr>
              <a:t>Diesen Passionsweg Jesu, angelehnt an die bekannte Form eines Ökumenischen Jugendkreuzweges, erarbeiteten Schülerinnen und Schüler der Kursstufe des Heinrich-Suso-Gymnasiums Konstanz im Kunstkurs unter Leitung von Kunstlehrerin/Künstlerin Edeltraud Mayer-</a:t>
            </a:r>
            <a:r>
              <a:rPr lang="de-DE" dirty="0" err="1">
                <a:latin typeface="Times New Roman" panose="02020603050405020304" pitchFamily="18" charset="0"/>
              </a:rPr>
              <a:t>Schnelling</a:t>
            </a:r>
            <a:r>
              <a:rPr lang="de-DE" dirty="0">
                <a:latin typeface="Times New Roman" panose="02020603050405020304" pitchFamily="18" charset="0"/>
              </a:rPr>
              <a:t> in interdisziplinärer Kooperation mit dem  Kurs evangelische Religion und MA Pfarrerin RL Dorothea von Choltitz im Schuljahr 2014/15. Von Konfirmandinnen und Konfirmanden erprobt und für gut befunden wurde der Kreuzweg auf der Reichenau in der Heilig-Geist-Kirche zu Ostern 2015. 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>
                <a:latin typeface="Times New Roman" panose="02020603050405020304" pitchFamily="18" charset="0"/>
              </a:rPr>
              <a:t>Als Lesung mit Liedern dauert der Kreuzweg ca. eine Stunde. Die Bilderfolge ist als </a:t>
            </a:r>
            <a:r>
              <a:rPr lang="de-DE" dirty="0" err="1">
                <a:latin typeface="Times New Roman" panose="02020603050405020304" pitchFamily="18" charset="0"/>
              </a:rPr>
              <a:t>Powerpoint</a:t>
            </a:r>
            <a:r>
              <a:rPr lang="de-DE" dirty="0">
                <a:latin typeface="Times New Roman" panose="02020603050405020304" pitchFamily="18" charset="0"/>
              </a:rPr>
              <a:t> Präsentation über die Mailadresse dorothea@voncholtitz.de kostenlos erhältlich.  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>
                <a:latin typeface="Times New Roman" panose="02020603050405020304" pitchFamily="18" charset="0"/>
              </a:rPr>
              <a:t>Die Bilder der Schülerinnen und Schüler des Kunstkurses in der Abfolge der Kreuzwegstationen: Cover Philipp Berns (0), Sven </a:t>
            </a:r>
            <a:r>
              <a:rPr lang="de-DE" dirty="0" err="1">
                <a:latin typeface="Times New Roman" panose="02020603050405020304" pitchFamily="18" charset="0"/>
              </a:rPr>
              <a:t>Vollstädt</a:t>
            </a:r>
            <a:r>
              <a:rPr lang="de-DE" dirty="0">
                <a:latin typeface="Times New Roman" panose="02020603050405020304" pitchFamily="18" charset="0"/>
              </a:rPr>
              <a:t> (1), Kilian Oed (2), Moritz </a:t>
            </a:r>
            <a:r>
              <a:rPr lang="de-DE" dirty="0" err="1">
                <a:latin typeface="Times New Roman" panose="02020603050405020304" pitchFamily="18" charset="0"/>
              </a:rPr>
              <a:t>Koschorke</a:t>
            </a:r>
            <a:r>
              <a:rPr lang="de-DE" dirty="0">
                <a:latin typeface="Times New Roman" panose="02020603050405020304" pitchFamily="18" charset="0"/>
              </a:rPr>
              <a:t> (3), Caroline </a:t>
            </a:r>
            <a:r>
              <a:rPr lang="de-DE" dirty="0" err="1">
                <a:latin typeface="Times New Roman" panose="02020603050405020304" pitchFamily="18" charset="0"/>
              </a:rPr>
              <a:t>Eble</a:t>
            </a:r>
            <a:r>
              <a:rPr lang="de-DE" dirty="0">
                <a:latin typeface="Times New Roman" panose="02020603050405020304" pitchFamily="18" charset="0"/>
              </a:rPr>
              <a:t> (4), Katharina Kunath (5), Janek </a:t>
            </a:r>
            <a:r>
              <a:rPr lang="de-DE" dirty="0" err="1">
                <a:latin typeface="Times New Roman" panose="02020603050405020304" pitchFamily="18" charset="0"/>
              </a:rPr>
              <a:t>Perculija-Speitling</a:t>
            </a:r>
            <a:r>
              <a:rPr lang="de-DE" dirty="0">
                <a:latin typeface="Times New Roman" panose="02020603050405020304" pitchFamily="18" charset="0"/>
              </a:rPr>
              <a:t> (6), Caroline </a:t>
            </a:r>
            <a:r>
              <a:rPr lang="de-DE" dirty="0" err="1">
                <a:latin typeface="Times New Roman" panose="02020603050405020304" pitchFamily="18" charset="0"/>
              </a:rPr>
              <a:t>Eble</a:t>
            </a:r>
            <a:r>
              <a:rPr lang="de-DE" dirty="0">
                <a:latin typeface="Times New Roman" panose="02020603050405020304" pitchFamily="18" charset="0"/>
              </a:rPr>
              <a:t> (7), Timm </a:t>
            </a:r>
            <a:r>
              <a:rPr lang="de-DE" dirty="0" err="1">
                <a:latin typeface="Times New Roman" panose="02020603050405020304" pitchFamily="18" charset="0"/>
              </a:rPr>
              <a:t>Quehl</a:t>
            </a:r>
            <a:r>
              <a:rPr lang="de-DE" dirty="0">
                <a:latin typeface="Times New Roman" panose="02020603050405020304" pitchFamily="18" charset="0"/>
              </a:rPr>
              <a:t> (8),  Jakob Fritz (9), Konstantin Mann (10), Janis Krenz (11), Johanna </a:t>
            </a:r>
            <a:r>
              <a:rPr lang="de-DE" dirty="0" err="1">
                <a:latin typeface="Times New Roman" panose="02020603050405020304" pitchFamily="18" charset="0"/>
              </a:rPr>
              <a:t>Giel</a:t>
            </a:r>
            <a:r>
              <a:rPr lang="de-DE" dirty="0">
                <a:latin typeface="Times New Roman" panose="02020603050405020304" pitchFamily="18" charset="0"/>
              </a:rPr>
              <a:t> (12).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>
                <a:latin typeface="Times New Roman" panose="02020603050405020304" pitchFamily="18" charset="0"/>
              </a:rPr>
              <a:t>Das Zuschneiden der Bilder: Chiara </a:t>
            </a:r>
            <a:r>
              <a:rPr lang="de-DE" dirty="0" err="1">
                <a:latin typeface="Times New Roman" panose="02020603050405020304" pitchFamily="18" charset="0"/>
              </a:rPr>
              <a:t>Sieck</a:t>
            </a:r>
            <a:r>
              <a:rPr lang="de-DE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>
                <a:latin typeface="Times New Roman" panose="02020603050405020304" pitchFamily="18" charset="0"/>
              </a:rPr>
              <a:t>Die Meditationen nach Einzelworten/Satzanfängen der SuS: Dorothea von Choltitz. 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>
                <a:latin typeface="Times New Roman" panose="02020603050405020304" pitchFamily="18" charset="0"/>
              </a:rPr>
              <a:t> Bearbeitet und gesprochen von Dr. U. Hauser</a:t>
            </a:r>
          </a:p>
        </p:txBody>
      </p:sp>
    </p:spTree>
    <p:extLst>
      <p:ext uri="{BB962C8B-B14F-4D97-AF65-F5344CB8AC3E}">
        <p14:creationId xmlns:p14="http://schemas.microsoft.com/office/powerpoint/2010/main" val="346061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E39C5-2BF3-4DAA-9EF4-2C242455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Einzug in Jerusalem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27E509-93C8-43E9-AB6F-A5C46524C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3628" r="5056" b="7130"/>
          <a:stretch/>
        </p:blipFill>
        <p:spPr>
          <a:xfrm>
            <a:off x="1763688" y="1340768"/>
            <a:ext cx="3816424" cy="540507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9ABE32-3FB5-473D-BFEE-27937A386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56"/>
    </mc:Choice>
    <mc:Fallback>
      <p:transition spd="slow" advTm="88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EA55F-01DE-438C-B3BD-7F587D4D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letzte Abendmahl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36D81ED-F639-4BBC-945F-F3D7DB64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r="12287"/>
          <a:stretch/>
        </p:blipFill>
        <p:spPr>
          <a:xfrm>
            <a:off x="488339" y="1412776"/>
            <a:ext cx="6899997" cy="5191748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8E6F19-5643-408E-91FC-514688D8F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6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17"/>
    </mc:Choice>
    <mc:Fallback>
      <p:transition spd="slow" advTm="11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25E57-3A28-48FA-B1BA-6B4BB1EA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72" y="260648"/>
            <a:ext cx="7055380" cy="1400530"/>
          </a:xfrm>
        </p:spPr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 Garten Gethsemane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97C102-2653-43AE-A1D2-430B78CB6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" r="2358" b="5413"/>
          <a:stretch/>
        </p:blipFill>
        <p:spPr>
          <a:xfrm>
            <a:off x="659001" y="1673935"/>
            <a:ext cx="7588148" cy="465025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87D83FE-88A8-4319-A689-4CCD99B17A9A}"/>
              </a:ext>
            </a:extLst>
          </p:cNvPr>
          <p:cNvSpPr txBox="1"/>
          <p:nvPr/>
        </p:nvSpPr>
        <p:spPr>
          <a:xfrm>
            <a:off x="640165" y="6458852"/>
            <a:ext cx="760698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0430" algn="l"/>
              </a:tabLst>
            </a:pPr>
            <a:r>
              <a:rPr lang="de-DE" sz="12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Lied: Bleibet hier und wachet mit mir (EG 789.2)       </a:t>
            </a:r>
            <a:r>
              <a:rPr lang="de-DE" sz="12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  <a:hlinkClick r:id="rId5"/>
              </a:rPr>
              <a:t>https://www.youtube.com/watch?v=sd5xONSriHY</a:t>
            </a:r>
            <a:endParaRPr lang="de-DE" sz="1200" b="1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tabLst>
                <a:tab pos="900430" algn="l"/>
              </a:tabLst>
            </a:pPr>
            <a:endParaRPr lang="de-DE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5C9E6C-B7A9-4CA3-80E7-78F77BF96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9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124"/>
    </mc:Choice>
    <mc:Fallback>
      <p:transition spd="slow" advTm="149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D0C541-1D85-49CF-94AD-91AC9A24A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Gebet Jesu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E2198E4-7615-47B6-806C-F173522B5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r="6882"/>
          <a:stretch/>
        </p:blipFill>
        <p:spPr>
          <a:xfrm>
            <a:off x="611560" y="1076897"/>
            <a:ext cx="6480720" cy="5394551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73FFF29-F510-4C13-B560-C4429DB095F0}"/>
              </a:ext>
            </a:extLst>
          </p:cNvPr>
          <p:cNvSpPr txBox="1"/>
          <p:nvPr/>
        </p:nvSpPr>
        <p:spPr>
          <a:xfrm>
            <a:off x="640165" y="6458852"/>
            <a:ext cx="7606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0430" algn="l"/>
              </a:tabLst>
            </a:pPr>
            <a:r>
              <a:rPr lang="de-DE" sz="12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Lied: Bleibet hier und wachet mit mir, wachet  und betet! (EG 789.2)</a:t>
            </a:r>
            <a:endParaRPr lang="de-DE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A35258-7EC1-4E33-AEF1-34CA49FEB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6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30"/>
    </mc:Choice>
    <mc:Fallback>
      <p:transition spd="slow" advTm="39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D593C-2B16-402F-843E-443CDDA45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Gefangennahme Jesu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14AD9BE-4991-4FBA-A71D-AF7008118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3628" r="6708" b="5413"/>
          <a:stretch/>
        </p:blipFill>
        <p:spPr>
          <a:xfrm>
            <a:off x="484709" y="1412776"/>
            <a:ext cx="6876471" cy="4992506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DFFD8C-562B-4B62-9832-F0D9570A4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B6EC7E-BAF7-4609-8B65-0C1CC88E100A}"/>
              </a:ext>
            </a:extLst>
          </p:cNvPr>
          <p:cNvSpPr txBox="1"/>
          <p:nvPr/>
        </p:nvSpPr>
        <p:spPr>
          <a:xfrm>
            <a:off x="611560" y="645333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Lied: Keinen Tag soll es geben (NL 167,1-3)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36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358"/>
    </mc:Choice>
    <mc:Fallback>
      <p:transition spd="slow" advTm="126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85F4A-A361-440C-8943-566264B32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vor Pilatus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30E7E9A-46D6-4442-AACD-84FD93814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1912" r="2049" b="5413"/>
          <a:stretch/>
        </p:blipFill>
        <p:spPr>
          <a:xfrm>
            <a:off x="484710" y="1484783"/>
            <a:ext cx="7543674" cy="4849505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96B009-448A-4827-B938-955BB38D0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245F541-E4D1-4877-8DC7-AF6F6C1A4FF8}"/>
              </a:ext>
            </a:extLst>
          </p:cNvPr>
          <p:cNvSpPr txBox="1"/>
          <p:nvPr/>
        </p:nvSpPr>
        <p:spPr>
          <a:xfrm>
            <a:off x="455612" y="6457434"/>
            <a:ext cx="499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kern="1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Lied: Holz </a:t>
            </a:r>
            <a:r>
              <a:rPr lang="de-DE" sz="18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auf Jesu Schulter (EG 97, 1-3)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90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18"/>
    </mc:Choice>
    <mc:Fallback>
      <p:transition spd="slow" advTm="94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B10527-E8C5-4ED2-A5F5-0FF0310A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52718"/>
            <a:ext cx="7632848" cy="1400530"/>
          </a:xfrm>
        </p:spPr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 Verurteilung und Verspottung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C664A4F-0FD6-40B3-B2CA-A90EE1FF1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0" t="22596" r="15923" b="22628"/>
          <a:stretch/>
        </p:blipFill>
        <p:spPr>
          <a:xfrm>
            <a:off x="612964" y="1448780"/>
            <a:ext cx="7055380" cy="4956502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1652B9-B103-4170-AB38-9BDEACF98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7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21"/>
    </mc:Choice>
    <mc:Fallback>
      <p:transition spd="slow" advTm="8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75F54-0D92-4380-BFE9-C033BA5F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große Finsternis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4DFF29-D657-4A12-A268-157215497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t="12210" r="11030" b="5413"/>
          <a:stretch/>
        </p:blipFill>
        <p:spPr>
          <a:xfrm>
            <a:off x="484710" y="1340768"/>
            <a:ext cx="6607570" cy="5286056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FFA587-9374-485D-9B82-747549C2D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8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73"/>
    </mc:Choice>
    <mc:Fallback>
      <p:transition spd="slow" advTm="6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354</Words>
  <Application>Microsoft Office PowerPoint</Application>
  <PresentationFormat>Bildschirmpräsentation (4:3)</PresentationFormat>
  <Paragraphs>26</Paragraphs>
  <Slides>14</Slides>
  <Notes>0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Benutzerdefiniertes Design</vt:lpstr>
      <vt:lpstr>Ion</vt:lpstr>
      <vt:lpstr>Der Passionsweg Jesu     </vt:lpstr>
      <vt:lpstr>Einzug in Jerusalem</vt:lpstr>
      <vt:lpstr>Das letzte Abendmahl</vt:lpstr>
      <vt:lpstr>Im Garten Gethsemane</vt:lpstr>
      <vt:lpstr>Das Gebet Jesu</vt:lpstr>
      <vt:lpstr>Die Gefangennahme Jesu</vt:lpstr>
      <vt:lpstr>Jesus vor Pilatus</vt:lpstr>
      <vt:lpstr>Jesu Verurteilung und Verspottung</vt:lpstr>
      <vt:lpstr>Die große Finsternis</vt:lpstr>
      <vt:lpstr>Jesus stirbt</vt:lpstr>
      <vt:lpstr>Jesus ist tot</vt:lpstr>
      <vt:lpstr>Die Grablegung Jesu</vt:lpstr>
      <vt:lpstr>Die Auferstehung Jesu</vt:lpstr>
      <vt:lpstr>Impressum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Hauser, Uwe</dc:creator>
  <cp:lastModifiedBy>Hauser, Uwe</cp:lastModifiedBy>
  <cp:revision>21</cp:revision>
  <dcterms:created xsi:type="dcterms:W3CDTF">2021-03-08T07:32:27Z</dcterms:created>
  <dcterms:modified xsi:type="dcterms:W3CDTF">2021-03-10T14:14:43Z</dcterms:modified>
</cp:coreProperties>
</file>