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DDDDDD"/>
    <a:srgbClr val="040000"/>
    <a:srgbClr val="00CC00"/>
    <a:srgbClr val="66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74" d="100"/>
          <a:sy n="74" d="100"/>
        </p:scale>
        <p:origin x="-103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922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922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B1CCC2-A07D-4FAD-8A55-942A965B9C1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8311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9A01A-F1A8-4CC8-B01B-E059A2A3520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020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F4E-99F2-44C7-8383-35824104285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94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A6FD0-373A-4631-91A4-D87911CC70B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68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F2301-AE23-41C6-BF17-670A7E1C0AE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70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E1235-48D5-4939-94F4-6B01869580A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1885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37740-585E-4E69-8844-827DA09EBDA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96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86F6F-DD37-40F5-A385-52FBF9D2B97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22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BA079-310A-4E7C-8682-DC89F204F0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542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F3CA7F-CC32-42CF-B51E-643948D5A9F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367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8BA0A-9ACF-4AE0-BB43-BEA99912DB1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947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6615F-A874-4660-ADD7-7A63A57A18C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920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fld id="{B3726AF3-B740-4F6E-A3D0-FCBAD50A5376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val 2"/>
          <p:cNvSpPr>
            <a:spLocks noChangeArrowheads="1"/>
          </p:cNvSpPr>
          <p:nvPr/>
        </p:nvSpPr>
        <p:spPr bwMode="auto">
          <a:xfrm>
            <a:off x="1257300" y="1066800"/>
            <a:ext cx="6629400" cy="472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600" i="1"/>
              <a:t>Vor der Bekehrung – nach jedem „Rückfall“: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 rot="-5400000">
            <a:off x="5787231" y="3501232"/>
            <a:ext cx="6256337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</a:rPr>
              <a:t>Nicht im Blick:             GOTT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 rot="-5400000">
            <a:off x="-2815431" y="3499644"/>
            <a:ext cx="6256338" cy="457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</a:rPr>
              <a:t>Nicht im Blick:            SATAN</a:t>
            </a:r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>
            <a:off x="3695700" y="2590800"/>
            <a:ext cx="1752600" cy="1676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de-DE" sz="2400" i="1"/>
          </a:p>
          <a:p>
            <a:pPr algn="ctr">
              <a:spcBef>
                <a:spcPct val="0"/>
              </a:spcBef>
            </a:pPr>
            <a:endParaRPr lang="de-DE" sz="2400" i="1"/>
          </a:p>
          <a:p>
            <a:pPr algn="ctr">
              <a:spcBef>
                <a:spcPct val="0"/>
              </a:spcBef>
            </a:pPr>
            <a:endParaRPr lang="de-DE" sz="2400" i="1"/>
          </a:p>
          <a:p>
            <a:pPr algn="ctr">
              <a:spcBef>
                <a:spcPct val="0"/>
              </a:spcBef>
            </a:pPr>
            <a:endParaRPr lang="de-DE" sz="2400" i="1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733800" y="3200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  <a:sym typeface="Wingdings" pitchFamily="2" charset="2"/>
              </a:rPr>
              <a:t> </a:t>
            </a:r>
            <a:r>
              <a:rPr lang="de-DE" sz="2400"/>
              <a:t>Wille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429000" y="4343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/>
              <a:t>Vernunft</a:t>
            </a:r>
            <a:r>
              <a:rPr lang="de-DE" sz="2400">
                <a:latin typeface="Team MT" pitchFamily="2" charset="0"/>
              </a:rPr>
              <a:t> 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429000" y="48768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/>
              <a:t>Emotion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17207080">
            <a:off x="23645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 rot="-2884631">
            <a:off x="27455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4192588" y="1143000"/>
            <a:ext cx="757237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 rot="-1371947">
            <a:off x="3429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 rot="1518105">
            <a:off x="4953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 rot="2989725">
            <a:off x="55649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rot="-16909351">
            <a:off x="59459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09600" y="3657600"/>
            <a:ext cx="2895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/>
              <a:t>Strukturmomente der Person sind vorhanden – aber verzerrt, können sich destruktiv auswirken</a:t>
            </a: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3124200" y="3429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3124200" y="3886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3124200" y="39624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 rot="16200000" flipH="1">
            <a:off x="3810000" y="4267200"/>
            <a:ext cx="1524000" cy="2590800"/>
          </a:xfrm>
          <a:prstGeom prst="curvedLeftArrow">
            <a:avLst>
              <a:gd name="adj1" fmla="val 10672"/>
              <a:gd name="adj2" fmla="val 44672"/>
              <a:gd name="adj3" fmla="val 379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2628900" y="6216650"/>
            <a:ext cx="3886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/>
              <a:t>Spätestens bei der Selbsterkenntnis wird die Vernunft unzuverlässig.</a:t>
            </a:r>
          </a:p>
        </p:txBody>
      </p:sp>
      <p:sp>
        <p:nvSpPr>
          <p:cNvPr id="2077" name="WordArt 29"/>
          <p:cNvSpPr>
            <a:spLocks noChangeArrowheads="1" noChangeShapeType="1" noTextEdit="1"/>
          </p:cNvSpPr>
          <p:nvPr/>
        </p:nvSpPr>
        <p:spPr bwMode="auto">
          <a:xfrm>
            <a:off x="3886200" y="2362200"/>
            <a:ext cx="15240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Verkrampfung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7391400" y="838200"/>
            <a:ext cx="1371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de-DE"/>
              <a:t>verschließt sich Gott gegenüber</a:t>
            </a:r>
          </a:p>
        </p:txBody>
      </p:sp>
      <p:cxnSp>
        <p:nvCxnSpPr>
          <p:cNvPr id="2079" name="AutoShape 31"/>
          <p:cNvCxnSpPr>
            <a:cxnSpLocks noChangeShapeType="1"/>
            <a:stCxn id="2054" idx="6"/>
            <a:endCxn id="2078" idx="2"/>
          </p:cNvCxnSpPr>
          <p:nvPr/>
        </p:nvCxnSpPr>
        <p:spPr bwMode="auto">
          <a:xfrm flipV="1">
            <a:off x="5448300" y="1587500"/>
            <a:ext cx="2628900" cy="1841500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0" name="AutoShape 32"/>
          <p:cNvCxnSpPr>
            <a:cxnSpLocks noChangeShapeType="1"/>
            <a:stCxn id="2054" idx="6"/>
            <a:endCxn id="2078" idx="2"/>
          </p:cNvCxnSpPr>
          <p:nvPr/>
        </p:nvCxnSpPr>
        <p:spPr bwMode="auto">
          <a:xfrm flipV="1">
            <a:off x="5448300" y="1587500"/>
            <a:ext cx="2628900" cy="1841500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1" name="AutoShape 33"/>
          <p:cNvCxnSpPr>
            <a:cxnSpLocks noChangeShapeType="1"/>
            <a:stCxn id="2050" idx="7"/>
            <a:endCxn id="2050" idx="5"/>
          </p:cNvCxnSpPr>
          <p:nvPr/>
        </p:nvCxnSpPr>
        <p:spPr bwMode="auto">
          <a:xfrm rot="5400000" flipV="1">
            <a:off x="5245894" y="3428206"/>
            <a:ext cx="3340100" cy="1588"/>
          </a:xfrm>
          <a:prstGeom prst="curvedConnector5">
            <a:avLst>
              <a:gd name="adj1" fmla="val -27565"/>
              <a:gd name="adj2" fmla="val 370800000"/>
              <a:gd name="adj3" fmla="val 12756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2" name="AutoShape 34"/>
          <p:cNvCxnSpPr>
            <a:cxnSpLocks noChangeShapeType="1"/>
            <a:stCxn id="2054" idx="5"/>
          </p:cNvCxnSpPr>
          <p:nvPr/>
        </p:nvCxnSpPr>
        <p:spPr bwMode="auto">
          <a:xfrm rot="5400000" flipH="1" flipV="1">
            <a:off x="5480844" y="1462881"/>
            <a:ext cx="2268538" cy="2847975"/>
          </a:xfrm>
          <a:prstGeom prst="bentConnector4">
            <a:avLst>
              <a:gd name="adj1" fmla="val -9310"/>
              <a:gd name="adj2" fmla="val 6850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3" name="AutoShape 35"/>
          <p:cNvCxnSpPr>
            <a:cxnSpLocks noChangeShapeType="1"/>
            <a:stCxn id="2050" idx="3"/>
            <a:endCxn id="2050" idx="3"/>
          </p:cNvCxnSpPr>
          <p:nvPr/>
        </p:nvCxnSpPr>
        <p:spPr bwMode="auto">
          <a:xfrm rot="16200000" flipH="1">
            <a:off x="2228850" y="5099050"/>
            <a:ext cx="1588" cy="1588"/>
          </a:xfrm>
          <a:prstGeom prst="curvedConnector3">
            <a:avLst>
              <a:gd name="adj1" fmla="val 5800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4" name="AutoShape 36"/>
          <p:cNvCxnSpPr>
            <a:cxnSpLocks noChangeShapeType="1"/>
            <a:stCxn id="2050" idx="2"/>
          </p:cNvCxnSpPr>
          <p:nvPr/>
        </p:nvCxnSpPr>
        <p:spPr bwMode="auto">
          <a:xfrm flipH="1" flipV="1">
            <a:off x="1066800" y="685800"/>
            <a:ext cx="190500" cy="27432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5" name="AutoShape 37"/>
          <p:cNvCxnSpPr>
            <a:cxnSpLocks noChangeShapeType="1"/>
            <a:stCxn id="2054" idx="6"/>
            <a:endCxn id="2078" idx="1"/>
          </p:cNvCxnSpPr>
          <p:nvPr/>
        </p:nvCxnSpPr>
        <p:spPr bwMode="auto">
          <a:xfrm flipV="1">
            <a:off x="5448300" y="1212850"/>
            <a:ext cx="1943100" cy="221615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6" name="AutoShape 38"/>
          <p:cNvCxnSpPr>
            <a:cxnSpLocks noChangeShapeType="1"/>
            <a:stCxn id="2054" idx="6"/>
            <a:endCxn id="2078" idx="2"/>
          </p:cNvCxnSpPr>
          <p:nvPr/>
        </p:nvCxnSpPr>
        <p:spPr bwMode="auto">
          <a:xfrm flipV="1">
            <a:off x="5448300" y="1587500"/>
            <a:ext cx="2628900" cy="1841500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5257800" y="5105400"/>
            <a:ext cx="1828800" cy="457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89" name="AutoShape 41"/>
          <p:cNvSpPr>
            <a:spLocks noChangeArrowheads="1"/>
          </p:cNvSpPr>
          <p:nvPr/>
        </p:nvSpPr>
        <p:spPr bwMode="auto">
          <a:xfrm>
            <a:off x="1295400" y="1295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cxnSp>
        <p:nvCxnSpPr>
          <p:cNvPr id="2091" name="AutoShape 43"/>
          <p:cNvCxnSpPr>
            <a:cxnSpLocks noChangeShapeType="1"/>
            <a:stCxn id="2054" idx="6"/>
            <a:endCxn id="2078" idx="2"/>
          </p:cNvCxnSpPr>
          <p:nvPr/>
        </p:nvCxnSpPr>
        <p:spPr bwMode="auto">
          <a:xfrm flipV="1">
            <a:off x="5448300" y="1587500"/>
            <a:ext cx="2628900" cy="18415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92" name="AutoShape 44"/>
          <p:cNvCxnSpPr>
            <a:cxnSpLocks noChangeShapeType="1"/>
          </p:cNvCxnSpPr>
          <p:nvPr/>
        </p:nvCxnSpPr>
        <p:spPr bwMode="auto">
          <a:xfrm flipH="1" flipV="1">
            <a:off x="4572000" y="838200"/>
            <a:ext cx="914400" cy="2590800"/>
          </a:xfrm>
          <a:prstGeom prst="curvedConnector4">
            <a:avLst>
              <a:gd name="adj1" fmla="val -201218"/>
              <a:gd name="adj2" fmla="val 128431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2133600" y="685800"/>
            <a:ext cx="49530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de-DE"/>
              <a:t>Versucht das Geheimnis der eigenen Person zu verstehen und durchsichtig zu machen</a:t>
            </a:r>
          </a:p>
        </p:txBody>
      </p:sp>
      <p:sp>
        <p:nvSpPr>
          <p:cNvPr id="2094" name="AutoShape 46"/>
          <p:cNvSpPr>
            <a:spLocks noChangeArrowheads="1"/>
          </p:cNvSpPr>
          <p:nvPr/>
        </p:nvSpPr>
        <p:spPr bwMode="auto">
          <a:xfrm>
            <a:off x="533400" y="3108325"/>
            <a:ext cx="3124200" cy="642938"/>
          </a:xfrm>
          <a:prstGeom prst="rightArrow">
            <a:avLst>
              <a:gd name="adj1" fmla="val 50000"/>
              <a:gd name="adj2" fmla="val 121481"/>
            </a:avLst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/>
              <a:t>bestimmt</a:t>
            </a:r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6019800" y="3886200"/>
            <a:ext cx="23622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/>
              <a:t>deren Funktionieren im Alltag kann zur Verblendung führen</a:t>
            </a:r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5334000" y="3429000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97" name="Line 49"/>
          <p:cNvSpPr>
            <a:spLocks noChangeShapeType="1"/>
          </p:cNvSpPr>
          <p:nvPr/>
        </p:nvSpPr>
        <p:spPr bwMode="auto">
          <a:xfrm flipV="1">
            <a:off x="5486400" y="44196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5334000" y="47244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99" name="WordArt 51"/>
          <p:cNvSpPr>
            <a:spLocks noChangeArrowheads="1" noChangeShapeType="1" noTextEdit="1"/>
          </p:cNvSpPr>
          <p:nvPr/>
        </p:nvSpPr>
        <p:spPr bwMode="auto">
          <a:xfrm>
            <a:off x="4038600" y="2819400"/>
            <a:ext cx="1143000" cy="685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567288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Person-</a:t>
            </a:r>
          </a:p>
        </p:txBody>
      </p:sp>
      <p:sp>
        <p:nvSpPr>
          <p:cNvPr id="2100" name="WordArt 52"/>
          <p:cNvSpPr>
            <a:spLocks noChangeArrowheads="1" noChangeShapeType="1" noTextEdit="1"/>
          </p:cNvSpPr>
          <p:nvPr/>
        </p:nvSpPr>
        <p:spPr bwMode="auto">
          <a:xfrm>
            <a:off x="4038600" y="3657600"/>
            <a:ext cx="10668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zentrum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1257300" y="1066800"/>
            <a:ext cx="6629400" cy="472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0"/>
            <a:ext cx="2362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600" i="1"/>
              <a:t>Wie Bekehrung nicht gelingen kann: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 rot="-5400000">
            <a:off x="5787231" y="3501232"/>
            <a:ext cx="6256337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GOTT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 rot="-5400000">
            <a:off x="-2815431" y="3499644"/>
            <a:ext cx="6256338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SATAN</a:t>
            </a: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3733800" y="2514600"/>
            <a:ext cx="1752600" cy="1676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de-DE" sz="2400" i="1"/>
          </a:p>
          <a:p>
            <a:pPr algn="ctr">
              <a:spcBef>
                <a:spcPct val="0"/>
              </a:spcBef>
            </a:pPr>
            <a:endParaRPr lang="de-DE" sz="2400" i="1"/>
          </a:p>
          <a:p>
            <a:pPr algn="ctr">
              <a:spcBef>
                <a:spcPct val="0"/>
              </a:spcBef>
            </a:pPr>
            <a:endParaRPr lang="de-DE" sz="2400" i="1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771900" y="3200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Wille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276600" y="4343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Vernunft 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429000" y="48768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Emotion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 rot="17207080">
            <a:off x="23645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3" name="AutoShape 11"/>
          <p:cNvSpPr>
            <a:spLocks noChangeArrowheads="1"/>
          </p:cNvSpPr>
          <p:nvPr/>
        </p:nvSpPr>
        <p:spPr bwMode="auto">
          <a:xfrm rot="-2884631">
            <a:off x="27455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4192588" y="1143000"/>
            <a:ext cx="757237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 rot="-1371947">
            <a:off x="3429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 rot="1518105">
            <a:off x="4953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 rot="2989725">
            <a:off x="55649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88" name="AutoShape 16"/>
          <p:cNvSpPr>
            <a:spLocks noChangeArrowheads="1"/>
          </p:cNvSpPr>
          <p:nvPr/>
        </p:nvSpPr>
        <p:spPr bwMode="auto">
          <a:xfrm rot="-16909351">
            <a:off x="59459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095" name="WordArt 23"/>
          <p:cNvSpPr>
            <a:spLocks noChangeArrowheads="1" noChangeShapeType="1" noTextEdit="1"/>
          </p:cNvSpPr>
          <p:nvPr/>
        </p:nvSpPr>
        <p:spPr bwMode="auto">
          <a:xfrm>
            <a:off x="3886200" y="2362200"/>
            <a:ext cx="1524000" cy="838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Verkrampfung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 rot="-1995373">
            <a:off x="6872288" y="790575"/>
            <a:ext cx="2286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de-DE" sz="2000" b="1"/>
              <a:t>Will sich für Gott</a:t>
            </a:r>
            <a:r>
              <a:rPr lang="de-DE" sz="2000"/>
              <a:t> </a:t>
            </a:r>
            <a:r>
              <a:rPr lang="de-DE" sz="2000" b="1"/>
              <a:t>entscheiden</a:t>
            </a:r>
          </a:p>
        </p:txBody>
      </p:sp>
      <p:cxnSp>
        <p:nvCxnSpPr>
          <p:cNvPr id="3097" name="AutoShape 25"/>
          <p:cNvCxnSpPr>
            <a:cxnSpLocks noChangeShapeType="1"/>
            <a:stCxn id="3078" idx="6"/>
            <a:endCxn id="3096" idx="2"/>
          </p:cNvCxnSpPr>
          <p:nvPr/>
        </p:nvCxnSpPr>
        <p:spPr bwMode="auto">
          <a:xfrm flipV="1">
            <a:off x="5486400" y="1323975"/>
            <a:ext cx="2687638" cy="2028825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8" name="AutoShape 26"/>
          <p:cNvCxnSpPr>
            <a:cxnSpLocks noChangeShapeType="1"/>
            <a:stCxn id="3078" idx="6"/>
            <a:endCxn id="3096" idx="2"/>
          </p:cNvCxnSpPr>
          <p:nvPr/>
        </p:nvCxnSpPr>
        <p:spPr bwMode="auto">
          <a:xfrm flipV="1">
            <a:off x="5486400" y="1323975"/>
            <a:ext cx="2687638" cy="2028825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9" name="AutoShape 27"/>
          <p:cNvCxnSpPr>
            <a:cxnSpLocks noChangeShapeType="1"/>
            <a:stCxn id="3074" idx="7"/>
            <a:endCxn id="3074" idx="5"/>
          </p:cNvCxnSpPr>
          <p:nvPr/>
        </p:nvCxnSpPr>
        <p:spPr bwMode="auto">
          <a:xfrm rot="5400000" flipV="1">
            <a:off x="5245894" y="3428206"/>
            <a:ext cx="3340100" cy="1588"/>
          </a:xfrm>
          <a:prstGeom prst="curvedConnector5">
            <a:avLst>
              <a:gd name="adj1" fmla="val -27565"/>
              <a:gd name="adj2" fmla="val 370800000"/>
              <a:gd name="adj3" fmla="val 12756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00" name="AutoShape 28"/>
          <p:cNvCxnSpPr>
            <a:cxnSpLocks noChangeShapeType="1"/>
            <a:stCxn id="3078" idx="5"/>
          </p:cNvCxnSpPr>
          <p:nvPr/>
        </p:nvCxnSpPr>
        <p:spPr bwMode="auto">
          <a:xfrm rot="5400000" flipH="1" flipV="1">
            <a:off x="5518944" y="1386681"/>
            <a:ext cx="2268538" cy="2847975"/>
          </a:xfrm>
          <a:prstGeom prst="bentConnector4">
            <a:avLst>
              <a:gd name="adj1" fmla="val -9310"/>
              <a:gd name="adj2" fmla="val 6850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01" name="AutoShape 29"/>
          <p:cNvCxnSpPr>
            <a:cxnSpLocks noChangeShapeType="1"/>
            <a:stCxn id="3074" idx="3"/>
            <a:endCxn id="3074" idx="3"/>
          </p:cNvCxnSpPr>
          <p:nvPr/>
        </p:nvCxnSpPr>
        <p:spPr bwMode="auto">
          <a:xfrm rot="16200000" flipH="1">
            <a:off x="2228850" y="5099050"/>
            <a:ext cx="1588" cy="1588"/>
          </a:xfrm>
          <a:prstGeom prst="curvedConnector3">
            <a:avLst>
              <a:gd name="adj1" fmla="val 5800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02" name="AutoShape 30"/>
          <p:cNvCxnSpPr>
            <a:cxnSpLocks noChangeShapeType="1"/>
            <a:stCxn id="3074" idx="2"/>
          </p:cNvCxnSpPr>
          <p:nvPr/>
        </p:nvCxnSpPr>
        <p:spPr bwMode="auto">
          <a:xfrm flipH="1" flipV="1">
            <a:off x="1066800" y="685800"/>
            <a:ext cx="190500" cy="27432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03" name="AutoShape 31"/>
          <p:cNvCxnSpPr>
            <a:cxnSpLocks noChangeShapeType="1"/>
            <a:stCxn id="3078" idx="6"/>
            <a:endCxn id="3096" idx="1"/>
          </p:cNvCxnSpPr>
          <p:nvPr/>
        </p:nvCxnSpPr>
        <p:spPr bwMode="auto">
          <a:xfrm flipV="1">
            <a:off x="5486400" y="1706563"/>
            <a:ext cx="1571625" cy="16462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04" name="AutoShape 32"/>
          <p:cNvCxnSpPr>
            <a:cxnSpLocks noChangeShapeType="1"/>
            <a:stCxn id="3078" idx="6"/>
            <a:endCxn id="3096" idx="2"/>
          </p:cNvCxnSpPr>
          <p:nvPr/>
        </p:nvCxnSpPr>
        <p:spPr bwMode="auto">
          <a:xfrm flipV="1">
            <a:off x="5486400" y="1323975"/>
            <a:ext cx="2687638" cy="2028825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5257800" y="5105400"/>
            <a:ext cx="1828800" cy="457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106" name="AutoShape 34"/>
          <p:cNvSpPr>
            <a:spLocks noChangeArrowheads="1"/>
          </p:cNvSpPr>
          <p:nvPr/>
        </p:nvSpPr>
        <p:spPr bwMode="auto">
          <a:xfrm>
            <a:off x="1295400" y="1295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3110" name="Line 38"/>
          <p:cNvSpPr>
            <a:spLocks noChangeShapeType="1"/>
          </p:cNvSpPr>
          <p:nvPr/>
        </p:nvSpPr>
        <p:spPr bwMode="auto">
          <a:xfrm flipV="1">
            <a:off x="5334000" y="1219200"/>
            <a:ext cx="32004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 rot="-2088677">
            <a:off x="5334000" y="2392363"/>
            <a:ext cx="38433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000" b="1"/>
              <a:t>Kommt aus der Verkrampfung und bleibt ein Krampf</a:t>
            </a:r>
          </a:p>
        </p:txBody>
      </p:sp>
      <p:sp>
        <p:nvSpPr>
          <p:cNvPr id="3112" name="AutoShape 40"/>
          <p:cNvSpPr>
            <a:spLocks noChangeArrowheads="1"/>
          </p:cNvSpPr>
          <p:nvPr/>
        </p:nvSpPr>
        <p:spPr bwMode="auto">
          <a:xfrm>
            <a:off x="533400" y="3103563"/>
            <a:ext cx="3124200" cy="652462"/>
          </a:xfrm>
          <a:prstGeom prst="rightArrow">
            <a:avLst>
              <a:gd name="adj1" fmla="val 50000"/>
              <a:gd name="adj2" fmla="val 11970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/>
              <a:t>bestimmt</a:t>
            </a:r>
          </a:p>
        </p:txBody>
      </p:sp>
      <p:sp>
        <p:nvSpPr>
          <p:cNvPr id="3113" name="WordArt 41"/>
          <p:cNvSpPr>
            <a:spLocks noChangeArrowheads="1" noChangeShapeType="1" noTextEdit="1"/>
          </p:cNvSpPr>
          <p:nvPr/>
        </p:nvSpPr>
        <p:spPr bwMode="auto">
          <a:xfrm>
            <a:off x="4114800" y="2743200"/>
            <a:ext cx="1143000" cy="685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567288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Person-</a:t>
            </a:r>
          </a:p>
        </p:txBody>
      </p:sp>
      <p:sp>
        <p:nvSpPr>
          <p:cNvPr id="3114" name="WordArt 42"/>
          <p:cNvSpPr>
            <a:spLocks noChangeArrowheads="1" noChangeShapeType="1" noTextEdit="1"/>
          </p:cNvSpPr>
          <p:nvPr/>
        </p:nvSpPr>
        <p:spPr bwMode="auto">
          <a:xfrm>
            <a:off x="4114800" y="3505200"/>
            <a:ext cx="10668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zentrum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1257300" y="1066800"/>
            <a:ext cx="6629400" cy="472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600" i="1"/>
              <a:t>Bekehrung</a:t>
            </a:r>
            <a:r>
              <a:rPr lang="de-DE" sz="1600"/>
              <a:t>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 rot="-5400000">
            <a:off x="5787231" y="3501232"/>
            <a:ext cx="6256337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       GOTT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771900" y="3200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Wille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276600" y="43434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Vernunft 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429000" y="48768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Emotion</a:t>
            </a: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 rot="17207080">
            <a:off x="23645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 rot="-2884631">
            <a:off x="27455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4192588" y="1143000"/>
            <a:ext cx="757237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 rot="-1371947">
            <a:off x="3429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 rot="1518105">
            <a:off x="4953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 rot="2989725">
            <a:off x="55649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136" name="AutoShape 16"/>
          <p:cNvSpPr>
            <a:spLocks noChangeArrowheads="1"/>
          </p:cNvSpPr>
          <p:nvPr/>
        </p:nvSpPr>
        <p:spPr bwMode="auto">
          <a:xfrm rot="-16909351">
            <a:off x="59459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5139" name="AutoShape 19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0" name="AutoShape 20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2" name="AutoShape 22"/>
          <p:cNvCxnSpPr>
            <a:cxnSpLocks noChangeShapeType="1"/>
          </p:cNvCxnSpPr>
          <p:nvPr/>
        </p:nvCxnSpPr>
        <p:spPr bwMode="auto">
          <a:xfrm rot="5400000" flipH="1" flipV="1">
            <a:off x="5518944" y="1386681"/>
            <a:ext cx="2268538" cy="2847975"/>
          </a:xfrm>
          <a:prstGeom prst="bentConnector4">
            <a:avLst>
              <a:gd name="adj1" fmla="val -9310"/>
              <a:gd name="adj2" fmla="val 6850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3" name="AutoShape 23"/>
          <p:cNvCxnSpPr>
            <a:cxnSpLocks noChangeShapeType="1"/>
            <a:stCxn id="5122" idx="3"/>
            <a:endCxn id="5122" idx="3"/>
          </p:cNvCxnSpPr>
          <p:nvPr/>
        </p:nvCxnSpPr>
        <p:spPr bwMode="auto">
          <a:xfrm rot="16200000" flipH="1">
            <a:off x="2228850" y="5099050"/>
            <a:ext cx="1588" cy="1588"/>
          </a:xfrm>
          <a:prstGeom prst="curvedConnector3">
            <a:avLst>
              <a:gd name="adj1" fmla="val 5800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4" name="AutoShape 24"/>
          <p:cNvCxnSpPr>
            <a:cxnSpLocks noChangeShapeType="1"/>
            <a:stCxn id="5122" idx="2"/>
          </p:cNvCxnSpPr>
          <p:nvPr/>
        </p:nvCxnSpPr>
        <p:spPr bwMode="auto">
          <a:xfrm flipH="1" flipV="1">
            <a:off x="1066800" y="685800"/>
            <a:ext cx="190500" cy="27432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5" name="AutoShape 25"/>
          <p:cNvCxnSpPr>
            <a:cxnSpLocks noChangeShapeType="1"/>
          </p:cNvCxnSpPr>
          <p:nvPr/>
        </p:nvCxnSpPr>
        <p:spPr bwMode="auto">
          <a:xfrm flipV="1">
            <a:off x="5486400" y="1604963"/>
            <a:ext cx="1504950" cy="17478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46" name="AutoShape 26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5257800" y="5105400"/>
            <a:ext cx="1828800" cy="457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>
            <a:off x="1295400" y="1295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5151" name="AutoShape 31"/>
          <p:cNvSpPr>
            <a:spLocks noChangeArrowheads="1"/>
          </p:cNvSpPr>
          <p:nvPr/>
        </p:nvSpPr>
        <p:spPr bwMode="auto">
          <a:xfrm>
            <a:off x="457200" y="2555875"/>
            <a:ext cx="1143000" cy="175101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will bestim-men</a:t>
            </a:r>
          </a:p>
        </p:txBody>
      </p:sp>
      <p:sp>
        <p:nvSpPr>
          <p:cNvPr id="5152" name="AutoShape 32"/>
          <p:cNvSpPr>
            <a:spLocks noChangeArrowheads="1"/>
          </p:cNvSpPr>
          <p:nvPr/>
        </p:nvSpPr>
        <p:spPr bwMode="auto">
          <a:xfrm rot="454655">
            <a:off x="1522413" y="3836988"/>
            <a:ext cx="7239000" cy="652462"/>
          </a:xfrm>
          <a:prstGeom prst="leftArrow">
            <a:avLst>
              <a:gd name="adj1" fmla="val 50000"/>
              <a:gd name="adj2" fmla="val 277372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drängt zurück</a:t>
            </a:r>
          </a:p>
        </p:txBody>
      </p:sp>
      <p:sp>
        <p:nvSpPr>
          <p:cNvPr id="5153" name="AutoShape 33"/>
          <p:cNvSpPr>
            <a:spLocks noChangeArrowheads="1"/>
          </p:cNvSpPr>
          <p:nvPr/>
        </p:nvSpPr>
        <p:spPr bwMode="auto">
          <a:xfrm>
            <a:off x="5257800" y="2790825"/>
            <a:ext cx="3429000" cy="1200150"/>
          </a:xfrm>
          <a:prstGeom prst="leftArrow">
            <a:avLst>
              <a:gd name="adj1" fmla="val 50000"/>
              <a:gd name="adj2" fmla="val 71429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bestimmt, ergreift und befreit durch Christus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 rot="-5400000">
            <a:off x="-2815431" y="3499644"/>
            <a:ext cx="6256338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     SATAN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1257300" y="1066800"/>
            <a:ext cx="6629400" cy="472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600" i="1"/>
              <a:t>nach der Bekehrung: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771900" y="3810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  <a:sym typeface="Wingdings" pitchFamily="2" charset="2"/>
              </a:rPr>
              <a:t> </a:t>
            </a:r>
            <a:r>
              <a:rPr lang="de-DE" sz="2400"/>
              <a:t>Wille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10000" y="4191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/>
              <a:t>Vernunft</a:t>
            </a:r>
            <a:r>
              <a:rPr lang="de-DE" sz="2400">
                <a:latin typeface="Team MT" pitchFamily="2" charset="0"/>
              </a:rPr>
              <a:t> 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0" y="45720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/>
              <a:t>Emotion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17207080">
            <a:off x="23645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 rot="-2884631">
            <a:off x="27455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4192588" y="1143000"/>
            <a:ext cx="757237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 rot="-1371947">
            <a:off x="3429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 rot="1518105">
            <a:off x="4953000" y="12954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 rot="2989725">
            <a:off x="5564981" y="17502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6159" name="AutoShape 15"/>
          <p:cNvSpPr>
            <a:spLocks noChangeArrowheads="1"/>
          </p:cNvSpPr>
          <p:nvPr/>
        </p:nvSpPr>
        <p:spPr bwMode="auto">
          <a:xfrm rot="-16909351">
            <a:off x="5945981" y="23598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cxnSp>
        <p:nvCxnSpPr>
          <p:cNvPr id="6160" name="AutoShape 16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1" name="AutoShape 17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2" name="AutoShape 18"/>
          <p:cNvCxnSpPr>
            <a:cxnSpLocks noChangeShapeType="1"/>
          </p:cNvCxnSpPr>
          <p:nvPr/>
        </p:nvCxnSpPr>
        <p:spPr bwMode="auto">
          <a:xfrm rot="5400000" flipH="1" flipV="1">
            <a:off x="5518944" y="1386681"/>
            <a:ext cx="2268538" cy="2847975"/>
          </a:xfrm>
          <a:prstGeom prst="bentConnector4">
            <a:avLst>
              <a:gd name="adj1" fmla="val -9310"/>
              <a:gd name="adj2" fmla="val 6850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3" name="AutoShape 19"/>
          <p:cNvCxnSpPr>
            <a:cxnSpLocks noChangeShapeType="1"/>
            <a:stCxn id="6146" idx="3"/>
            <a:endCxn id="6146" idx="3"/>
          </p:cNvCxnSpPr>
          <p:nvPr/>
        </p:nvCxnSpPr>
        <p:spPr bwMode="auto">
          <a:xfrm rot="16200000" flipH="1">
            <a:off x="2228850" y="5099050"/>
            <a:ext cx="1588" cy="1588"/>
          </a:xfrm>
          <a:prstGeom prst="curvedConnector3">
            <a:avLst>
              <a:gd name="adj1" fmla="val 5800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4" name="AutoShape 20"/>
          <p:cNvCxnSpPr>
            <a:cxnSpLocks noChangeShapeType="1"/>
            <a:stCxn id="6146" idx="2"/>
          </p:cNvCxnSpPr>
          <p:nvPr/>
        </p:nvCxnSpPr>
        <p:spPr bwMode="auto">
          <a:xfrm flipH="1" flipV="1">
            <a:off x="1066800" y="685800"/>
            <a:ext cx="190500" cy="27432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5" name="AutoShape 21"/>
          <p:cNvCxnSpPr>
            <a:cxnSpLocks noChangeShapeType="1"/>
          </p:cNvCxnSpPr>
          <p:nvPr/>
        </p:nvCxnSpPr>
        <p:spPr bwMode="auto">
          <a:xfrm flipV="1">
            <a:off x="5486400" y="1604963"/>
            <a:ext cx="1504950" cy="17478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66" name="AutoShape 22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5257800" y="5105400"/>
            <a:ext cx="1828800" cy="457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1295400" y="1295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1676400" y="3886200"/>
            <a:ext cx="2209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de-DE"/>
              <a:t>Strukturmomente der Person werden neu ausgerichtet</a:t>
            </a:r>
          </a:p>
        </p:txBody>
      </p:sp>
      <p:sp>
        <p:nvSpPr>
          <p:cNvPr id="6177" name="WordArt 33"/>
          <p:cNvSpPr>
            <a:spLocks noChangeArrowheads="1" noChangeShapeType="1" noTextEdit="1"/>
          </p:cNvSpPr>
          <p:nvPr/>
        </p:nvSpPr>
        <p:spPr bwMode="auto">
          <a:xfrm rot="3225850">
            <a:off x="6663531" y="2008982"/>
            <a:ext cx="2255837" cy="4191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Selbstentzogenheit</a:t>
            </a: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2971800" y="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2057400" y="0"/>
            <a:ext cx="46482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 sz="2000" b="1"/>
              <a:t>Selbstdistanzierung</a:t>
            </a:r>
            <a:r>
              <a:rPr lang="de-DE"/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/>
              <a:t>wird sich z.T. selbst durchsichtig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/>
              <a:t>und bleibt sich doch selbst ein </a:t>
            </a:r>
            <a:r>
              <a:rPr lang="de-DE" b="1"/>
              <a:t>Geheimnis</a:t>
            </a:r>
          </a:p>
        </p:txBody>
      </p:sp>
      <p:sp>
        <p:nvSpPr>
          <p:cNvPr id="6181" name="WordArt 37"/>
          <p:cNvSpPr>
            <a:spLocks noChangeArrowheads="1" noChangeShapeType="1" noTextEdit="1"/>
          </p:cNvSpPr>
          <p:nvPr/>
        </p:nvSpPr>
        <p:spPr bwMode="auto">
          <a:xfrm>
            <a:off x="2438400" y="1600200"/>
            <a:ext cx="4267200" cy="3124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21232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labile Balance in einer</a:t>
            </a:r>
          </a:p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aufgefächerten, vielschichtigen Individualität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314700" y="25146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800" b="1">
                <a:latin typeface="Arioso" pitchFamily="2" charset="0"/>
                <a:sym typeface="Wingdings" pitchFamily="2" charset="2"/>
              </a:rPr>
              <a:t> </a:t>
            </a:r>
            <a:r>
              <a:rPr lang="de-DE" sz="2800" b="1">
                <a:latin typeface="Arioso" pitchFamily="2" charset="0"/>
              </a:rPr>
              <a:t>Gelassenheit</a:t>
            </a:r>
          </a:p>
        </p:txBody>
      </p:sp>
      <p:sp>
        <p:nvSpPr>
          <p:cNvPr id="6183" name="AutoShape 39"/>
          <p:cNvSpPr>
            <a:spLocks noChangeArrowheads="1"/>
          </p:cNvSpPr>
          <p:nvPr/>
        </p:nvSpPr>
        <p:spPr bwMode="auto">
          <a:xfrm>
            <a:off x="533400" y="2555875"/>
            <a:ext cx="1066800" cy="175101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will bestim-men</a:t>
            </a:r>
          </a:p>
        </p:txBody>
      </p:sp>
      <p:sp>
        <p:nvSpPr>
          <p:cNvPr id="6184" name="AutoShape 40"/>
          <p:cNvSpPr>
            <a:spLocks noChangeArrowheads="1"/>
          </p:cNvSpPr>
          <p:nvPr/>
        </p:nvSpPr>
        <p:spPr bwMode="auto">
          <a:xfrm>
            <a:off x="6096000" y="3757613"/>
            <a:ext cx="2590800" cy="1200150"/>
          </a:xfrm>
          <a:prstGeom prst="leftArrow">
            <a:avLst>
              <a:gd name="adj1" fmla="val 50000"/>
              <a:gd name="adj2" fmla="val 5396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bestimmt, ergreift und befreit</a:t>
            </a: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 rot="-13243">
            <a:off x="1447800" y="3101975"/>
            <a:ext cx="7696200" cy="652463"/>
          </a:xfrm>
          <a:prstGeom prst="leftArrow">
            <a:avLst>
              <a:gd name="adj1" fmla="val 50000"/>
              <a:gd name="adj2" fmla="val 29489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                                            drängt zurück  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3848100" y="2984500"/>
            <a:ext cx="1447800" cy="7493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de-DE"/>
              <a:t>ohne Person-zentrum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 rot="-5400000">
            <a:off x="5787231" y="3501232"/>
            <a:ext cx="6256337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GOTT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 rot="-5400000">
            <a:off x="-2815431" y="3499644"/>
            <a:ext cx="6256338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SATAN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257300" y="1828800"/>
            <a:ext cx="6629400" cy="472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0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600" i="1"/>
              <a:t>nach der Bekehrung: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 rot="-5400000">
            <a:off x="5787231" y="3501232"/>
            <a:ext cx="6256337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     </a:t>
            </a:r>
            <a:r>
              <a:rPr lang="de-DE" sz="2400" b="1">
                <a:latin typeface="Times New Roman" charset="0"/>
              </a:rPr>
              <a:t>GOTT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 rot="-5400000">
            <a:off x="-2815431" y="3499644"/>
            <a:ext cx="6256338" cy="457200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400">
                <a:latin typeface="Times New Roman" charset="0"/>
              </a:rPr>
              <a:t>          </a:t>
            </a:r>
            <a:r>
              <a:rPr lang="de-DE" sz="2400" b="1">
                <a:latin typeface="Times New Roman" charset="0"/>
              </a:rPr>
              <a:t>SATAN</a:t>
            </a:r>
          </a:p>
        </p:txBody>
      </p:sp>
      <p:cxnSp>
        <p:nvCxnSpPr>
          <p:cNvPr id="7184" name="AutoShape 16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5" name="AutoShape 17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6" name="AutoShape 18"/>
          <p:cNvCxnSpPr>
            <a:cxnSpLocks noChangeShapeType="1"/>
          </p:cNvCxnSpPr>
          <p:nvPr/>
        </p:nvCxnSpPr>
        <p:spPr bwMode="auto">
          <a:xfrm rot="5400000" flipH="1" flipV="1">
            <a:off x="5518944" y="1386681"/>
            <a:ext cx="2268538" cy="2847975"/>
          </a:xfrm>
          <a:prstGeom prst="bentConnector4">
            <a:avLst>
              <a:gd name="adj1" fmla="val -9310"/>
              <a:gd name="adj2" fmla="val 6850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7" name="AutoShape 19"/>
          <p:cNvCxnSpPr>
            <a:cxnSpLocks noChangeShapeType="1"/>
            <a:stCxn id="7170" idx="3"/>
            <a:endCxn id="7170" idx="3"/>
          </p:cNvCxnSpPr>
          <p:nvPr/>
        </p:nvCxnSpPr>
        <p:spPr bwMode="auto">
          <a:xfrm rot="16200000" flipH="1">
            <a:off x="2228850" y="5861050"/>
            <a:ext cx="1588" cy="1588"/>
          </a:xfrm>
          <a:prstGeom prst="curvedConnector3">
            <a:avLst>
              <a:gd name="adj1" fmla="val 5800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8" name="AutoShape 20"/>
          <p:cNvCxnSpPr>
            <a:cxnSpLocks noChangeShapeType="1"/>
            <a:stCxn id="7170" idx="2"/>
          </p:cNvCxnSpPr>
          <p:nvPr/>
        </p:nvCxnSpPr>
        <p:spPr bwMode="auto">
          <a:xfrm flipH="1" flipV="1">
            <a:off x="1066800" y="1447800"/>
            <a:ext cx="190500" cy="274320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9" name="AutoShape 21"/>
          <p:cNvCxnSpPr>
            <a:cxnSpLocks noChangeShapeType="1"/>
          </p:cNvCxnSpPr>
          <p:nvPr/>
        </p:nvCxnSpPr>
        <p:spPr bwMode="auto">
          <a:xfrm flipV="1">
            <a:off x="5486400" y="1604963"/>
            <a:ext cx="1504950" cy="1747837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90" name="AutoShape 22"/>
          <p:cNvCxnSpPr>
            <a:cxnSpLocks noChangeShapeType="1"/>
          </p:cNvCxnSpPr>
          <p:nvPr/>
        </p:nvCxnSpPr>
        <p:spPr bwMode="auto">
          <a:xfrm flipV="1">
            <a:off x="5486400" y="1119188"/>
            <a:ext cx="2554288" cy="2233612"/>
          </a:xfrm>
          <a:prstGeom prst="curvedConnector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5257800" y="5105400"/>
            <a:ext cx="1828800" cy="457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92" name="AutoShape 24"/>
          <p:cNvSpPr>
            <a:spLocks noChangeArrowheads="1"/>
          </p:cNvSpPr>
          <p:nvPr/>
        </p:nvSpPr>
        <p:spPr bwMode="auto">
          <a:xfrm>
            <a:off x="1295400" y="1295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7194" name="WordArt 26"/>
          <p:cNvSpPr>
            <a:spLocks noChangeArrowheads="1" noChangeShapeType="1" noTextEdit="1"/>
          </p:cNvSpPr>
          <p:nvPr/>
        </p:nvSpPr>
        <p:spPr bwMode="auto">
          <a:xfrm rot="3225850">
            <a:off x="6500813" y="984250"/>
            <a:ext cx="2349500" cy="901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Selbstentzogenheit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971800" y="0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2057400" y="0"/>
            <a:ext cx="46482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 sz="2000" b="1"/>
              <a:t>Selbstdistanzierung</a:t>
            </a:r>
            <a:r>
              <a:rPr lang="de-DE"/>
              <a:t> 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/>
              <a:t>wird sich z.T. selbst durchsichtig</a:t>
            </a:r>
          </a:p>
          <a:p>
            <a:pPr algn="ctr">
              <a:lnSpc>
                <a:spcPct val="80000"/>
              </a:lnSpc>
              <a:spcBef>
                <a:spcPct val="0"/>
              </a:spcBef>
            </a:pPr>
            <a:r>
              <a:rPr lang="de-DE"/>
              <a:t>und bleibt sich doch selbst ein </a:t>
            </a:r>
            <a:r>
              <a:rPr lang="de-DE" b="1"/>
              <a:t>Geheimnis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771900" y="4648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imes New Roman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Wille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810000" y="5029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Vernunft 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810000" y="54102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latin typeface="Team MT" pitchFamily="2" charset="0"/>
                <a:sym typeface="Wingdings" pitchFamily="2" charset="2"/>
              </a:rPr>
              <a:t> </a:t>
            </a:r>
            <a:r>
              <a:rPr lang="de-DE" sz="2400">
                <a:latin typeface="Team MT" pitchFamily="2" charset="0"/>
              </a:rPr>
              <a:t>Emotion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rot="17207080">
            <a:off x="2364581" y="31980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 rot="-2884631">
            <a:off x="2745581" y="25884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4192588" y="1981200"/>
            <a:ext cx="757237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 rot="-1371947">
            <a:off x="3429000" y="21336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1" name="AutoShape 13"/>
          <p:cNvSpPr>
            <a:spLocks noChangeArrowheads="1"/>
          </p:cNvSpPr>
          <p:nvPr/>
        </p:nvSpPr>
        <p:spPr bwMode="auto">
          <a:xfrm rot="1518105">
            <a:off x="4953000" y="2133600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2" name="AutoShape 14"/>
          <p:cNvSpPr>
            <a:spLocks noChangeArrowheads="1"/>
          </p:cNvSpPr>
          <p:nvPr/>
        </p:nvSpPr>
        <p:spPr bwMode="auto">
          <a:xfrm rot="2989725">
            <a:off x="5564981" y="25884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 rot="-16909351">
            <a:off x="5945981" y="3198019"/>
            <a:ext cx="757238" cy="9144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1676400" y="4724400"/>
            <a:ext cx="2209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de-DE"/>
              <a:t>Strukturmomente der Person werden neu ausgerichtet</a:t>
            </a:r>
          </a:p>
        </p:txBody>
      </p:sp>
      <p:sp>
        <p:nvSpPr>
          <p:cNvPr id="7197" name="WordArt 29"/>
          <p:cNvSpPr>
            <a:spLocks noChangeArrowheads="1" noChangeShapeType="1" noTextEdit="1"/>
          </p:cNvSpPr>
          <p:nvPr/>
        </p:nvSpPr>
        <p:spPr bwMode="auto">
          <a:xfrm>
            <a:off x="2438400" y="2438400"/>
            <a:ext cx="4267200" cy="3124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021232"/>
              </a:avLst>
            </a:prstTxWarp>
          </a:bodyPr>
          <a:lstStyle/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labile Balance in einer</a:t>
            </a:r>
          </a:p>
          <a:p>
            <a:pPr algn="ctr"/>
            <a:r>
              <a:rPr lang="de-DE" sz="2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aufgefächerten, vielschichtigen Individualität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3314700" y="3352800"/>
            <a:ext cx="251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2800" b="1">
                <a:latin typeface="Arioso" pitchFamily="2" charset="0"/>
                <a:sym typeface="Wingdings" pitchFamily="2" charset="2"/>
              </a:rPr>
              <a:t> </a:t>
            </a:r>
            <a:r>
              <a:rPr lang="de-DE" sz="2800" b="1">
                <a:latin typeface="Arioso" pitchFamily="2" charset="0"/>
              </a:rPr>
              <a:t>Gelassenheit</a:t>
            </a:r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>
            <a:off x="457200" y="3394075"/>
            <a:ext cx="1143000" cy="1751013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will bestim-men</a:t>
            </a:r>
          </a:p>
        </p:txBody>
      </p:sp>
      <p:sp>
        <p:nvSpPr>
          <p:cNvPr id="7200" name="AutoShape 32"/>
          <p:cNvSpPr>
            <a:spLocks noChangeArrowheads="1"/>
          </p:cNvSpPr>
          <p:nvPr/>
        </p:nvSpPr>
        <p:spPr bwMode="auto">
          <a:xfrm>
            <a:off x="6096000" y="4595813"/>
            <a:ext cx="2590800" cy="1200150"/>
          </a:xfrm>
          <a:prstGeom prst="leftArrow">
            <a:avLst>
              <a:gd name="adj1" fmla="val 50000"/>
              <a:gd name="adj2" fmla="val 53968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bestimmt, ergreift und befreit</a:t>
            </a:r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 rot="-13243">
            <a:off x="1446213" y="3938588"/>
            <a:ext cx="7239000" cy="652462"/>
          </a:xfrm>
          <a:prstGeom prst="leftArrow">
            <a:avLst>
              <a:gd name="adj1" fmla="val 50000"/>
              <a:gd name="adj2" fmla="val 277372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de-DE" b="1"/>
              <a:t>                                            drängt zurück  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3848100" y="3822700"/>
            <a:ext cx="1447800" cy="7493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de-DE"/>
              <a:t>ohne Person-zentrum </a:t>
            </a:r>
          </a:p>
        </p:txBody>
      </p:sp>
      <p:sp>
        <p:nvSpPr>
          <p:cNvPr id="7204" name="WordArt 36"/>
          <p:cNvSpPr>
            <a:spLocks noChangeArrowheads="1" noChangeShapeType="1" noTextEdit="1"/>
          </p:cNvSpPr>
          <p:nvPr/>
        </p:nvSpPr>
        <p:spPr bwMode="auto">
          <a:xfrm>
            <a:off x="1219200" y="1600200"/>
            <a:ext cx="6705600" cy="441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de-DE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vielfältig mitbestimmt durch Beziehungen zu anderen Personen(-gruppen)</a:t>
            </a:r>
          </a:p>
        </p:txBody>
      </p:sp>
      <p:sp>
        <p:nvSpPr>
          <p:cNvPr id="7205" name="Oval 37"/>
          <p:cNvSpPr>
            <a:spLocks noChangeArrowheads="1"/>
          </p:cNvSpPr>
          <p:nvPr/>
        </p:nvSpPr>
        <p:spPr bwMode="auto">
          <a:xfrm>
            <a:off x="609600" y="25908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>
            <a:off x="990600" y="19812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07" name="Oval 39"/>
          <p:cNvSpPr>
            <a:spLocks noChangeArrowheads="1"/>
          </p:cNvSpPr>
          <p:nvPr/>
        </p:nvSpPr>
        <p:spPr bwMode="auto">
          <a:xfrm>
            <a:off x="1676400" y="12954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08" name="Oval 40"/>
          <p:cNvSpPr>
            <a:spLocks noChangeArrowheads="1"/>
          </p:cNvSpPr>
          <p:nvPr/>
        </p:nvSpPr>
        <p:spPr bwMode="auto">
          <a:xfrm>
            <a:off x="1600200" y="15240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09" name="Oval 41"/>
          <p:cNvSpPr>
            <a:spLocks noChangeArrowheads="1"/>
          </p:cNvSpPr>
          <p:nvPr/>
        </p:nvSpPr>
        <p:spPr bwMode="auto">
          <a:xfrm>
            <a:off x="1752600" y="13716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981200" y="12192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1" name="Oval 43"/>
          <p:cNvSpPr>
            <a:spLocks noChangeArrowheads="1"/>
          </p:cNvSpPr>
          <p:nvPr/>
        </p:nvSpPr>
        <p:spPr bwMode="auto">
          <a:xfrm>
            <a:off x="3048000" y="9144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2" name="Oval 44"/>
          <p:cNvSpPr>
            <a:spLocks noChangeArrowheads="1"/>
          </p:cNvSpPr>
          <p:nvPr/>
        </p:nvSpPr>
        <p:spPr bwMode="auto">
          <a:xfrm>
            <a:off x="4229100" y="8382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3" name="Oval 45"/>
          <p:cNvSpPr>
            <a:spLocks noChangeArrowheads="1"/>
          </p:cNvSpPr>
          <p:nvPr/>
        </p:nvSpPr>
        <p:spPr bwMode="auto">
          <a:xfrm>
            <a:off x="6400800" y="12954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4" name="Oval 46"/>
          <p:cNvSpPr>
            <a:spLocks noChangeArrowheads="1"/>
          </p:cNvSpPr>
          <p:nvPr/>
        </p:nvSpPr>
        <p:spPr bwMode="auto">
          <a:xfrm>
            <a:off x="5410200" y="9906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5" name="Oval 47"/>
          <p:cNvSpPr>
            <a:spLocks noChangeArrowheads="1"/>
          </p:cNvSpPr>
          <p:nvPr/>
        </p:nvSpPr>
        <p:spPr bwMode="auto">
          <a:xfrm>
            <a:off x="7162800" y="17526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6" name="Oval 48"/>
          <p:cNvSpPr>
            <a:spLocks noChangeArrowheads="1"/>
          </p:cNvSpPr>
          <p:nvPr/>
        </p:nvSpPr>
        <p:spPr bwMode="auto">
          <a:xfrm>
            <a:off x="7924800" y="2743200"/>
            <a:ext cx="6858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7218" name="Line 50"/>
          <p:cNvSpPr>
            <a:spLocks noChangeShapeType="1"/>
          </p:cNvSpPr>
          <p:nvPr/>
        </p:nvSpPr>
        <p:spPr bwMode="auto">
          <a:xfrm>
            <a:off x="1143000" y="2971800"/>
            <a:ext cx="1219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1" name="Line 53"/>
          <p:cNvSpPr>
            <a:spLocks noChangeShapeType="1"/>
          </p:cNvSpPr>
          <p:nvPr/>
        </p:nvSpPr>
        <p:spPr bwMode="auto">
          <a:xfrm>
            <a:off x="2286000" y="18288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2" name="Line 54"/>
          <p:cNvSpPr>
            <a:spLocks noChangeShapeType="1"/>
          </p:cNvSpPr>
          <p:nvPr/>
        </p:nvSpPr>
        <p:spPr bwMode="auto">
          <a:xfrm>
            <a:off x="3352800" y="1295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3" name="Line 55"/>
          <p:cNvSpPr>
            <a:spLocks noChangeShapeType="1"/>
          </p:cNvSpPr>
          <p:nvPr/>
        </p:nvSpPr>
        <p:spPr bwMode="auto">
          <a:xfrm>
            <a:off x="4572000" y="1219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4" name="Line 56"/>
          <p:cNvSpPr>
            <a:spLocks noChangeShapeType="1"/>
          </p:cNvSpPr>
          <p:nvPr/>
        </p:nvSpPr>
        <p:spPr bwMode="auto">
          <a:xfrm flipH="1">
            <a:off x="5410200" y="1371600"/>
            <a:ext cx="304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5" name="Line 57"/>
          <p:cNvSpPr>
            <a:spLocks noChangeShapeType="1"/>
          </p:cNvSpPr>
          <p:nvPr/>
        </p:nvSpPr>
        <p:spPr bwMode="auto">
          <a:xfrm flipH="1">
            <a:off x="6248400" y="21336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6" name="Line 58"/>
          <p:cNvSpPr>
            <a:spLocks noChangeShapeType="1"/>
          </p:cNvSpPr>
          <p:nvPr/>
        </p:nvSpPr>
        <p:spPr bwMode="auto">
          <a:xfrm flipH="1">
            <a:off x="5562600" y="16764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7" name="Line 59"/>
          <p:cNvSpPr>
            <a:spLocks noChangeShapeType="1"/>
          </p:cNvSpPr>
          <p:nvPr/>
        </p:nvSpPr>
        <p:spPr bwMode="auto">
          <a:xfrm flipH="1">
            <a:off x="6781800" y="2971800"/>
            <a:ext cx="1143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8" name="Line 60"/>
          <p:cNvSpPr>
            <a:spLocks noChangeShapeType="1"/>
          </p:cNvSpPr>
          <p:nvPr/>
        </p:nvSpPr>
        <p:spPr bwMode="auto">
          <a:xfrm flipV="1">
            <a:off x="6781800" y="2971800"/>
            <a:ext cx="129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29" name="Line 61"/>
          <p:cNvSpPr>
            <a:spLocks noChangeShapeType="1"/>
          </p:cNvSpPr>
          <p:nvPr/>
        </p:nvSpPr>
        <p:spPr bwMode="auto">
          <a:xfrm flipV="1">
            <a:off x="6324600" y="2133600"/>
            <a:ext cx="1143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0" name="Line 62"/>
          <p:cNvSpPr>
            <a:spLocks noChangeShapeType="1"/>
          </p:cNvSpPr>
          <p:nvPr/>
        </p:nvSpPr>
        <p:spPr bwMode="auto">
          <a:xfrm flipV="1">
            <a:off x="5486400" y="15240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1" name="Line 63"/>
          <p:cNvSpPr>
            <a:spLocks noChangeShapeType="1"/>
          </p:cNvSpPr>
          <p:nvPr/>
        </p:nvSpPr>
        <p:spPr bwMode="auto">
          <a:xfrm flipV="1">
            <a:off x="4572000" y="1295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2" name="Line 64"/>
          <p:cNvSpPr>
            <a:spLocks noChangeShapeType="1"/>
          </p:cNvSpPr>
          <p:nvPr/>
        </p:nvSpPr>
        <p:spPr bwMode="auto">
          <a:xfrm>
            <a:off x="1676400" y="2209800"/>
            <a:ext cx="1219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4" name="Line 66"/>
          <p:cNvSpPr>
            <a:spLocks noChangeShapeType="1"/>
          </p:cNvSpPr>
          <p:nvPr/>
        </p:nvSpPr>
        <p:spPr bwMode="auto">
          <a:xfrm flipH="1" flipV="1">
            <a:off x="1295400" y="28194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5" name="Line 67"/>
          <p:cNvSpPr>
            <a:spLocks noChangeShapeType="1"/>
          </p:cNvSpPr>
          <p:nvPr/>
        </p:nvSpPr>
        <p:spPr bwMode="auto">
          <a:xfrm flipH="1" flipV="1">
            <a:off x="1600200" y="23622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7236" name="Line 68"/>
          <p:cNvSpPr>
            <a:spLocks noChangeShapeType="1"/>
          </p:cNvSpPr>
          <p:nvPr/>
        </p:nvSpPr>
        <p:spPr bwMode="auto">
          <a:xfrm flipH="1" flipV="1">
            <a:off x="2514600" y="1600200"/>
            <a:ext cx="1219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Application>Microsoft Office PowerPoint</Application>
  <PresentationFormat>Bildschirmpräsentation (4:3)</PresentationFormat>
  <Paragraphs>76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Wingdings</vt:lpstr>
      <vt:lpstr>Team MT</vt:lpstr>
      <vt:lpstr>Arioso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Kumpf</dc:creator>
  <cp:lastModifiedBy>Keitel</cp:lastModifiedBy>
  <cp:revision>16</cp:revision>
  <dcterms:created xsi:type="dcterms:W3CDTF">2006-02-21T17:44:26Z</dcterms:created>
  <dcterms:modified xsi:type="dcterms:W3CDTF">2013-08-07T08:42:49Z</dcterms:modified>
</cp:coreProperties>
</file>