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autoAdjust="0"/>
    <p:restoredTop sz="75206" autoAdjust="0"/>
  </p:normalViewPr>
  <p:slideViewPr>
    <p:cSldViewPr snapToGrid="0">
      <p:cViewPr varScale="1">
        <p:scale>
          <a:sx n="92" d="100"/>
          <a:sy n="92" d="100"/>
        </p:scale>
        <p:origin x="1056" y="78"/>
      </p:cViewPr>
      <p:guideLst/>
    </p:cSldViewPr>
  </p:slideViewPr>
  <p:notesTextViewPr>
    <p:cViewPr>
      <p:scale>
        <a:sx n="1" d="1"/>
        <a:sy n="1" d="1"/>
      </p:scale>
      <p:origin x="0" y="0"/>
    </p:cViewPr>
  </p:notesTextViewPr>
  <p:notesViewPr>
    <p:cSldViewPr snapToGrid="0">
      <p:cViewPr>
        <p:scale>
          <a:sx n="200" d="100"/>
          <a:sy n="200" d="100"/>
        </p:scale>
        <p:origin x="1350"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16CD9-57B5-4FBF-AC3F-CFB03188AB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8F7DFC70-0A85-4FA8-94F6-494D4C2EB7DD}">
      <dgm:prSet phldrT="[Text]"/>
      <dgm:spPr/>
      <dgm:t>
        <a:bodyPr/>
        <a:lstStyle/>
        <a:p>
          <a:r>
            <a:rPr lang="de-DE" dirty="0"/>
            <a:t>Wer? (Akteur)</a:t>
          </a:r>
        </a:p>
      </dgm:t>
    </dgm:pt>
    <dgm:pt modelId="{4F457925-AFCD-4EC3-9CE4-A3A1BD9F7ED6}" type="parTrans" cxnId="{A9C8C7CC-67E7-4F00-AAFC-834D71563D35}">
      <dgm:prSet/>
      <dgm:spPr/>
      <dgm:t>
        <a:bodyPr/>
        <a:lstStyle/>
        <a:p>
          <a:endParaRPr lang="de-DE"/>
        </a:p>
      </dgm:t>
    </dgm:pt>
    <dgm:pt modelId="{8072A1E4-8BA2-44DD-89AB-6E4455DC3F2A}" type="sibTrans" cxnId="{A9C8C7CC-67E7-4F00-AAFC-834D71563D35}">
      <dgm:prSet/>
      <dgm:spPr/>
      <dgm:t>
        <a:bodyPr/>
        <a:lstStyle/>
        <a:p>
          <a:endParaRPr lang="de-DE"/>
        </a:p>
      </dgm:t>
    </dgm:pt>
    <dgm:pt modelId="{C7076B3D-1E93-4A99-BF2B-659340393039}">
      <dgm:prSet phldrT="[Text]"/>
      <dgm:spPr/>
      <dgm:t>
        <a:bodyPr/>
        <a:lstStyle/>
        <a:p>
          <a:r>
            <a:rPr lang="de-DE" dirty="0"/>
            <a:t>Wann?</a:t>
          </a:r>
        </a:p>
        <a:p>
          <a:r>
            <a:rPr lang="de-DE" dirty="0"/>
            <a:t>(vorher/nachher)</a:t>
          </a:r>
        </a:p>
      </dgm:t>
    </dgm:pt>
    <dgm:pt modelId="{4857A8E7-71B5-422A-8F51-F40074B71D3C}" type="parTrans" cxnId="{A24AFCA1-B5AB-458D-9371-5E8865E11233}">
      <dgm:prSet/>
      <dgm:spPr/>
      <dgm:t>
        <a:bodyPr/>
        <a:lstStyle/>
        <a:p>
          <a:endParaRPr lang="de-DE"/>
        </a:p>
      </dgm:t>
    </dgm:pt>
    <dgm:pt modelId="{71E4D72A-2F5E-4503-8E9A-3F98FAD49589}" type="sibTrans" cxnId="{A24AFCA1-B5AB-458D-9371-5E8865E11233}">
      <dgm:prSet/>
      <dgm:spPr/>
      <dgm:t>
        <a:bodyPr/>
        <a:lstStyle/>
        <a:p>
          <a:endParaRPr lang="de-DE"/>
        </a:p>
      </dgm:t>
    </dgm:pt>
    <dgm:pt modelId="{435D4F60-4C2D-4229-ADF6-17B0A283328E}">
      <dgm:prSet phldrT="[Text]"/>
      <dgm:spPr/>
      <dgm:t>
        <a:bodyPr/>
        <a:lstStyle/>
        <a:p>
          <a:r>
            <a:rPr lang="de-DE" dirty="0"/>
            <a:t>Wovor? </a:t>
          </a:r>
        </a:p>
        <a:p>
          <a:r>
            <a:rPr lang="de-DE" dirty="0"/>
            <a:t>(Instanz)</a:t>
          </a:r>
        </a:p>
      </dgm:t>
    </dgm:pt>
    <dgm:pt modelId="{7DCF385C-97EC-4341-8D53-051CB9CB7286}" type="parTrans" cxnId="{496B9C5F-9406-41F4-AA1E-7383D2B99CAB}">
      <dgm:prSet/>
      <dgm:spPr/>
      <dgm:t>
        <a:bodyPr/>
        <a:lstStyle/>
        <a:p>
          <a:endParaRPr lang="de-DE"/>
        </a:p>
      </dgm:t>
    </dgm:pt>
    <dgm:pt modelId="{FA687DEA-D616-4D3B-B3E6-CAB4E6C54BF0}" type="sibTrans" cxnId="{496B9C5F-9406-41F4-AA1E-7383D2B99CAB}">
      <dgm:prSet/>
      <dgm:spPr/>
      <dgm:t>
        <a:bodyPr/>
        <a:lstStyle/>
        <a:p>
          <a:endParaRPr lang="de-DE"/>
        </a:p>
      </dgm:t>
    </dgm:pt>
    <dgm:pt modelId="{E00C7245-A675-4D68-BAA6-0CAD11CDCCED}">
      <dgm:prSet phldrT="[Text]"/>
      <dgm:spPr/>
      <dgm:t>
        <a:bodyPr/>
        <a:lstStyle/>
        <a:p>
          <a:r>
            <a:rPr lang="de-DE" dirty="0"/>
            <a:t>Was</a:t>
          </a:r>
        </a:p>
        <a:p>
          <a:r>
            <a:rPr lang="de-DE" dirty="0"/>
            <a:t>(Handlung)</a:t>
          </a:r>
        </a:p>
      </dgm:t>
    </dgm:pt>
    <dgm:pt modelId="{A854B82A-BA22-4D66-8A6B-9C3A0A724379}" type="parTrans" cxnId="{6E97D266-FA54-416A-ADE7-AB590E036F0D}">
      <dgm:prSet/>
      <dgm:spPr/>
      <dgm:t>
        <a:bodyPr/>
        <a:lstStyle/>
        <a:p>
          <a:endParaRPr lang="de-DE"/>
        </a:p>
      </dgm:t>
    </dgm:pt>
    <dgm:pt modelId="{89296394-E5C9-4C07-98A0-33E9C18B0CF4}" type="sibTrans" cxnId="{6E97D266-FA54-416A-ADE7-AB590E036F0D}">
      <dgm:prSet/>
      <dgm:spPr/>
      <dgm:t>
        <a:bodyPr/>
        <a:lstStyle/>
        <a:p>
          <a:endParaRPr lang="de-DE"/>
        </a:p>
      </dgm:t>
    </dgm:pt>
    <dgm:pt modelId="{961D33BE-E3C5-43BE-8E92-3F3450DE079D}">
      <dgm:prSet phldrT="[Text]"/>
      <dgm:spPr/>
      <dgm:t>
        <a:bodyPr/>
        <a:lstStyle/>
        <a:p>
          <a:r>
            <a:rPr lang="de-DE" dirty="0"/>
            <a:t>Wofür?</a:t>
          </a:r>
        </a:p>
        <a:p>
          <a:r>
            <a:rPr lang="de-DE" dirty="0"/>
            <a:t>(Folgen)</a:t>
          </a:r>
        </a:p>
      </dgm:t>
    </dgm:pt>
    <dgm:pt modelId="{A02B12CC-7E4F-4069-AE35-871278B64EDF}" type="parTrans" cxnId="{B6F6BC67-7D19-4BE4-8529-8350B2E939FE}">
      <dgm:prSet/>
      <dgm:spPr/>
      <dgm:t>
        <a:bodyPr/>
        <a:lstStyle/>
        <a:p>
          <a:endParaRPr lang="de-DE"/>
        </a:p>
      </dgm:t>
    </dgm:pt>
    <dgm:pt modelId="{31D1D7D3-3586-4C4C-9262-55AF7F30034A}" type="sibTrans" cxnId="{B6F6BC67-7D19-4BE4-8529-8350B2E939FE}">
      <dgm:prSet/>
      <dgm:spPr/>
      <dgm:t>
        <a:bodyPr/>
        <a:lstStyle/>
        <a:p>
          <a:endParaRPr lang="de-DE"/>
        </a:p>
      </dgm:t>
    </dgm:pt>
    <dgm:pt modelId="{E800B0D7-1C17-4002-9FC6-C3FB0EF99BD1}">
      <dgm:prSet phldrT="[Text]"/>
      <dgm:spPr/>
      <dgm:t>
        <a:bodyPr/>
        <a:lstStyle/>
        <a:p>
          <a:r>
            <a:rPr lang="de-DE" dirty="0"/>
            <a:t>Weswegen?</a:t>
          </a:r>
        </a:p>
        <a:p>
          <a:r>
            <a:rPr lang="de-DE" dirty="0"/>
            <a:t>(Norm)</a:t>
          </a:r>
        </a:p>
      </dgm:t>
    </dgm:pt>
    <dgm:pt modelId="{AC02D559-E608-4A7D-AD92-915E8C127DDA}" type="parTrans" cxnId="{6B391990-C958-432A-A41D-1F4652897009}">
      <dgm:prSet/>
      <dgm:spPr/>
      <dgm:t>
        <a:bodyPr/>
        <a:lstStyle/>
        <a:p>
          <a:endParaRPr lang="de-DE"/>
        </a:p>
      </dgm:t>
    </dgm:pt>
    <dgm:pt modelId="{498F277E-24F3-4E08-9A6D-9723E2C81ACD}" type="sibTrans" cxnId="{6B391990-C958-432A-A41D-1F4652897009}">
      <dgm:prSet/>
      <dgm:spPr/>
      <dgm:t>
        <a:bodyPr/>
        <a:lstStyle/>
        <a:p>
          <a:endParaRPr lang="de-DE"/>
        </a:p>
      </dgm:t>
    </dgm:pt>
    <dgm:pt modelId="{998EC580-F3CA-4E05-8986-D85E53858534}" type="pres">
      <dgm:prSet presAssocID="{22916CD9-57B5-4FBF-AC3F-CFB03188AB60}" presName="cycle" presStyleCnt="0">
        <dgm:presLayoutVars>
          <dgm:dir/>
          <dgm:resizeHandles val="exact"/>
        </dgm:presLayoutVars>
      </dgm:prSet>
      <dgm:spPr/>
    </dgm:pt>
    <dgm:pt modelId="{23FF4066-6FFA-4643-A729-35EFC0DC2A94}" type="pres">
      <dgm:prSet presAssocID="{8F7DFC70-0A85-4FA8-94F6-494D4C2EB7DD}" presName="node" presStyleLbl="node1" presStyleIdx="0" presStyleCnt="6">
        <dgm:presLayoutVars>
          <dgm:bulletEnabled val="1"/>
        </dgm:presLayoutVars>
      </dgm:prSet>
      <dgm:spPr/>
    </dgm:pt>
    <dgm:pt modelId="{865FDF22-C185-427C-937C-FE2374C0F6D4}" type="pres">
      <dgm:prSet presAssocID="{8F7DFC70-0A85-4FA8-94F6-494D4C2EB7DD}" presName="spNode" presStyleCnt="0"/>
      <dgm:spPr/>
    </dgm:pt>
    <dgm:pt modelId="{0110192D-3786-4BBE-9BE8-9D8216DD6A4A}" type="pres">
      <dgm:prSet presAssocID="{8072A1E4-8BA2-44DD-89AB-6E4455DC3F2A}" presName="sibTrans" presStyleLbl="sibTrans1D1" presStyleIdx="0" presStyleCnt="6"/>
      <dgm:spPr/>
    </dgm:pt>
    <dgm:pt modelId="{09EC4B46-2B9D-428D-B794-6E9F54C4CAEF}" type="pres">
      <dgm:prSet presAssocID="{C7076B3D-1E93-4A99-BF2B-659340393039}" presName="node" presStyleLbl="node1" presStyleIdx="1" presStyleCnt="6">
        <dgm:presLayoutVars>
          <dgm:bulletEnabled val="1"/>
        </dgm:presLayoutVars>
      </dgm:prSet>
      <dgm:spPr/>
    </dgm:pt>
    <dgm:pt modelId="{F14BCBB7-3A81-458E-8BB2-5A4E43D4A82D}" type="pres">
      <dgm:prSet presAssocID="{C7076B3D-1E93-4A99-BF2B-659340393039}" presName="spNode" presStyleCnt="0"/>
      <dgm:spPr/>
    </dgm:pt>
    <dgm:pt modelId="{781497C7-FA68-4CE6-8593-BF942CF74649}" type="pres">
      <dgm:prSet presAssocID="{71E4D72A-2F5E-4503-8E9A-3F98FAD49589}" presName="sibTrans" presStyleLbl="sibTrans1D1" presStyleIdx="1" presStyleCnt="6"/>
      <dgm:spPr/>
    </dgm:pt>
    <dgm:pt modelId="{EE425977-5979-44F6-8153-63E47585945E}" type="pres">
      <dgm:prSet presAssocID="{435D4F60-4C2D-4229-ADF6-17B0A283328E}" presName="node" presStyleLbl="node1" presStyleIdx="2" presStyleCnt="6">
        <dgm:presLayoutVars>
          <dgm:bulletEnabled val="1"/>
        </dgm:presLayoutVars>
      </dgm:prSet>
      <dgm:spPr/>
    </dgm:pt>
    <dgm:pt modelId="{D95FBDDE-E27C-4BCA-8920-A93BD43541FE}" type="pres">
      <dgm:prSet presAssocID="{435D4F60-4C2D-4229-ADF6-17B0A283328E}" presName="spNode" presStyleCnt="0"/>
      <dgm:spPr/>
    </dgm:pt>
    <dgm:pt modelId="{64B99F8B-9792-4B19-8F69-81DB8C57C247}" type="pres">
      <dgm:prSet presAssocID="{FA687DEA-D616-4D3B-B3E6-CAB4E6C54BF0}" presName="sibTrans" presStyleLbl="sibTrans1D1" presStyleIdx="2" presStyleCnt="6"/>
      <dgm:spPr/>
    </dgm:pt>
    <dgm:pt modelId="{5EC13DF5-DB0F-4CBC-810C-0FF94EA24B4E}" type="pres">
      <dgm:prSet presAssocID="{E00C7245-A675-4D68-BAA6-0CAD11CDCCED}" presName="node" presStyleLbl="node1" presStyleIdx="3" presStyleCnt="6">
        <dgm:presLayoutVars>
          <dgm:bulletEnabled val="1"/>
        </dgm:presLayoutVars>
      </dgm:prSet>
      <dgm:spPr/>
    </dgm:pt>
    <dgm:pt modelId="{D30025C3-A4C4-4F5D-9746-679B79CAA792}" type="pres">
      <dgm:prSet presAssocID="{E00C7245-A675-4D68-BAA6-0CAD11CDCCED}" presName="spNode" presStyleCnt="0"/>
      <dgm:spPr/>
    </dgm:pt>
    <dgm:pt modelId="{1C8D2DB5-B0EE-4689-8019-A0149E5B6619}" type="pres">
      <dgm:prSet presAssocID="{89296394-E5C9-4C07-98A0-33E9C18B0CF4}" presName="sibTrans" presStyleLbl="sibTrans1D1" presStyleIdx="3" presStyleCnt="6"/>
      <dgm:spPr/>
    </dgm:pt>
    <dgm:pt modelId="{71059109-96C0-419D-A0CC-3FB856BC9F76}" type="pres">
      <dgm:prSet presAssocID="{961D33BE-E3C5-43BE-8E92-3F3450DE079D}" presName="node" presStyleLbl="node1" presStyleIdx="4" presStyleCnt="6">
        <dgm:presLayoutVars>
          <dgm:bulletEnabled val="1"/>
        </dgm:presLayoutVars>
      </dgm:prSet>
      <dgm:spPr/>
    </dgm:pt>
    <dgm:pt modelId="{D87EFE99-5128-477B-931F-4812460B11B1}" type="pres">
      <dgm:prSet presAssocID="{961D33BE-E3C5-43BE-8E92-3F3450DE079D}" presName="spNode" presStyleCnt="0"/>
      <dgm:spPr/>
    </dgm:pt>
    <dgm:pt modelId="{8F4023A9-5DCC-4683-8A03-313580C48AF8}" type="pres">
      <dgm:prSet presAssocID="{31D1D7D3-3586-4C4C-9262-55AF7F30034A}" presName="sibTrans" presStyleLbl="sibTrans1D1" presStyleIdx="4" presStyleCnt="6"/>
      <dgm:spPr/>
    </dgm:pt>
    <dgm:pt modelId="{89D38D96-F4D1-4252-9FE7-934E9350B5C4}" type="pres">
      <dgm:prSet presAssocID="{E800B0D7-1C17-4002-9FC6-C3FB0EF99BD1}" presName="node" presStyleLbl="node1" presStyleIdx="5" presStyleCnt="6">
        <dgm:presLayoutVars>
          <dgm:bulletEnabled val="1"/>
        </dgm:presLayoutVars>
      </dgm:prSet>
      <dgm:spPr/>
    </dgm:pt>
    <dgm:pt modelId="{37311C95-0066-44AD-9A1A-20FF37E853FC}" type="pres">
      <dgm:prSet presAssocID="{E800B0D7-1C17-4002-9FC6-C3FB0EF99BD1}" presName="spNode" presStyleCnt="0"/>
      <dgm:spPr/>
    </dgm:pt>
    <dgm:pt modelId="{A518ABEA-A305-43A7-BB6D-578520AEEFAB}" type="pres">
      <dgm:prSet presAssocID="{498F277E-24F3-4E08-9A6D-9723E2C81ACD}" presName="sibTrans" presStyleLbl="sibTrans1D1" presStyleIdx="5" presStyleCnt="6"/>
      <dgm:spPr/>
    </dgm:pt>
  </dgm:ptLst>
  <dgm:cxnLst>
    <dgm:cxn modelId="{4BC1BC05-1B0E-4CFC-A6C4-AF7AB7EFAF35}" type="presOf" srcId="{498F277E-24F3-4E08-9A6D-9723E2C81ACD}" destId="{A518ABEA-A305-43A7-BB6D-578520AEEFAB}" srcOrd="0" destOrd="0" presId="urn:microsoft.com/office/officeart/2005/8/layout/cycle5"/>
    <dgm:cxn modelId="{5F4D3324-2091-4E6C-A412-374803166E98}" type="presOf" srcId="{961D33BE-E3C5-43BE-8E92-3F3450DE079D}" destId="{71059109-96C0-419D-A0CC-3FB856BC9F76}" srcOrd="0" destOrd="0" presId="urn:microsoft.com/office/officeart/2005/8/layout/cycle5"/>
    <dgm:cxn modelId="{86127C36-9399-4EE7-B17E-542AA5D77AD5}" type="presOf" srcId="{31D1D7D3-3586-4C4C-9262-55AF7F30034A}" destId="{8F4023A9-5DCC-4683-8A03-313580C48AF8}" srcOrd="0" destOrd="0" presId="urn:microsoft.com/office/officeart/2005/8/layout/cycle5"/>
    <dgm:cxn modelId="{496B9C5F-9406-41F4-AA1E-7383D2B99CAB}" srcId="{22916CD9-57B5-4FBF-AC3F-CFB03188AB60}" destId="{435D4F60-4C2D-4229-ADF6-17B0A283328E}" srcOrd="2" destOrd="0" parTransId="{7DCF385C-97EC-4341-8D53-051CB9CB7286}" sibTransId="{FA687DEA-D616-4D3B-B3E6-CAB4E6C54BF0}"/>
    <dgm:cxn modelId="{A2043262-0411-487B-977D-B8A7E5A4621F}" type="presOf" srcId="{89296394-E5C9-4C07-98A0-33E9C18B0CF4}" destId="{1C8D2DB5-B0EE-4689-8019-A0149E5B6619}" srcOrd="0" destOrd="0" presId="urn:microsoft.com/office/officeart/2005/8/layout/cycle5"/>
    <dgm:cxn modelId="{6E97D266-FA54-416A-ADE7-AB590E036F0D}" srcId="{22916CD9-57B5-4FBF-AC3F-CFB03188AB60}" destId="{E00C7245-A675-4D68-BAA6-0CAD11CDCCED}" srcOrd="3" destOrd="0" parTransId="{A854B82A-BA22-4D66-8A6B-9C3A0A724379}" sibTransId="{89296394-E5C9-4C07-98A0-33E9C18B0CF4}"/>
    <dgm:cxn modelId="{79AA0347-BF64-407A-B3EC-F70D511EE866}" type="presOf" srcId="{8F7DFC70-0A85-4FA8-94F6-494D4C2EB7DD}" destId="{23FF4066-6FFA-4643-A729-35EFC0DC2A94}" srcOrd="0" destOrd="0" presId="urn:microsoft.com/office/officeart/2005/8/layout/cycle5"/>
    <dgm:cxn modelId="{B6F6BC67-7D19-4BE4-8529-8350B2E939FE}" srcId="{22916CD9-57B5-4FBF-AC3F-CFB03188AB60}" destId="{961D33BE-E3C5-43BE-8E92-3F3450DE079D}" srcOrd="4" destOrd="0" parTransId="{A02B12CC-7E4F-4069-AE35-871278B64EDF}" sibTransId="{31D1D7D3-3586-4C4C-9262-55AF7F30034A}"/>
    <dgm:cxn modelId="{FF627D6C-7C33-417F-AB5F-155B64647272}" type="presOf" srcId="{22916CD9-57B5-4FBF-AC3F-CFB03188AB60}" destId="{998EC580-F3CA-4E05-8986-D85E53858534}" srcOrd="0" destOrd="0" presId="urn:microsoft.com/office/officeart/2005/8/layout/cycle5"/>
    <dgm:cxn modelId="{74CBE14C-3043-4747-A4F7-00712885ABBC}" type="presOf" srcId="{435D4F60-4C2D-4229-ADF6-17B0A283328E}" destId="{EE425977-5979-44F6-8153-63E47585945E}" srcOrd="0" destOrd="0" presId="urn:microsoft.com/office/officeart/2005/8/layout/cycle5"/>
    <dgm:cxn modelId="{E2D7F150-3382-4882-9338-468EF13132E9}" type="presOf" srcId="{71E4D72A-2F5E-4503-8E9A-3F98FAD49589}" destId="{781497C7-FA68-4CE6-8593-BF942CF74649}" srcOrd="0" destOrd="0" presId="urn:microsoft.com/office/officeart/2005/8/layout/cycle5"/>
    <dgm:cxn modelId="{73229058-03FC-40CF-830D-198AB00B9F99}" type="presOf" srcId="{C7076B3D-1E93-4A99-BF2B-659340393039}" destId="{09EC4B46-2B9D-428D-B794-6E9F54C4CAEF}" srcOrd="0" destOrd="0" presId="urn:microsoft.com/office/officeart/2005/8/layout/cycle5"/>
    <dgm:cxn modelId="{49B27B7C-34A3-4096-93BC-09A8536FFF92}" type="presOf" srcId="{E800B0D7-1C17-4002-9FC6-C3FB0EF99BD1}" destId="{89D38D96-F4D1-4252-9FE7-934E9350B5C4}" srcOrd="0" destOrd="0" presId="urn:microsoft.com/office/officeart/2005/8/layout/cycle5"/>
    <dgm:cxn modelId="{6B391990-C958-432A-A41D-1F4652897009}" srcId="{22916CD9-57B5-4FBF-AC3F-CFB03188AB60}" destId="{E800B0D7-1C17-4002-9FC6-C3FB0EF99BD1}" srcOrd="5" destOrd="0" parTransId="{AC02D559-E608-4A7D-AD92-915E8C127DDA}" sibTransId="{498F277E-24F3-4E08-9A6D-9723E2C81ACD}"/>
    <dgm:cxn modelId="{A24AFCA1-B5AB-458D-9371-5E8865E11233}" srcId="{22916CD9-57B5-4FBF-AC3F-CFB03188AB60}" destId="{C7076B3D-1E93-4A99-BF2B-659340393039}" srcOrd="1" destOrd="0" parTransId="{4857A8E7-71B5-422A-8F51-F40074B71D3C}" sibTransId="{71E4D72A-2F5E-4503-8E9A-3F98FAD49589}"/>
    <dgm:cxn modelId="{856FDBA3-370B-49E9-89B3-F1C84C469E51}" type="presOf" srcId="{E00C7245-A675-4D68-BAA6-0CAD11CDCCED}" destId="{5EC13DF5-DB0F-4CBC-810C-0FF94EA24B4E}" srcOrd="0" destOrd="0" presId="urn:microsoft.com/office/officeart/2005/8/layout/cycle5"/>
    <dgm:cxn modelId="{A9C8C7CC-67E7-4F00-AAFC-834D71563D35}" srcId="{22916CD9-57B5-4FBF-AC3F-CFB03188AB60}" destId="{8F7DFC70-0A85-4FA8-94F6-494D4C2EB7DD}" srcOrd="0" destOrd="0" parTransId="{4F457925-AFCD-4EC3-9CE4-A3A1BD9F7ED6}" sibTransId="{8072A1E4-8BA2-44DD-89AB-6E4455DC3F2A}"/>
    <dgm:cxn modelId="{3B261ADF-0B56-49B5-9A3C-0F856FC998AB}" type="presOf" srcId="{FA687DEA-D616-4D3B-B3E6-CAB4E6C54BF0}" destId="{64B99F8B-9792-4B19-8F69-81DB8C57C247}" srcOrd="0" destOrd="0" presId="urn:microsoft.com/office/officeart/2005/8/layout/cycle5"/>
    <dgm:cxn modelId="{30BE73F5-86A8-449D-B9E3-4585F7E7F9FC}" type="presOf" srcId="{8072A1E4-8BA2-44DD-89AB-6E4455DC3F2A}" destId="{0110192D-3786-4BBE-9BE8-9D8216DD6A4A}" srcOrd="0" destOrd="0" presId="urn:microsoft.com/office/officeart/2005/8/layout/cycle5"/>
    <dgm:cxn modelId="{3E0423C6-D9FE-4285-B68E-8C0825913FD8}" type="presParOf" srcId="{998EC580-F3CA-4E05-8986-D85E53858534}" destId="{23FF4066-6FFA-4643-A729-35EFC0DC2A94}" srcOrd="0" destOrd="0" presId="urn:microsoft.com/office/officeart/2005/8/layout/cycle5"/>
    <dgm:cxn modelId="{DAC64409-B5BD-4E96-A1E8-E54E22A2B463}" type="presParOf" srcId="{998EC580-F3CA-4E05-8986-D85E53858534}" destId="{865FDF22-C185-427C-937C-FE2374C0F6D4}" srcOrd="1" destOrd="0" presId="urn:microsoft.com/office/officeart/2005/8/layout/cycle5"/>
    <dgm:cxn modelId="{9EACB2FE-0761-441A-87CC-8C9C8AAE9D63}" type="presParOf" srcId="{998EC580-F3CA-4E05-8986-D85E53858534}" destId="{0110192D-3786-4BBE-9BE8-9D8216DD6A4A}" srcOrd="2" destOrd="0" presId="urn:microsoft.com/office/officeart/2005/8/layout/cycle5"/>
    <dgm:cxn modelId="{6BEA1B00-DBE4-456D-A6D3-C010C831C4F5}" type="presParOf" srcId="{998EC580-F3CA-4E05-8986-D85E53858534}" destId="{09EC4B46-2B9D-428D-B794-6E9F54C4CAEF}" srcOrd="3" destOrd="0" presId="urn:microsoft.com/office/officeart/2005/8/layout/cycle5"/>
    <dgm:cxn modelId="{657D246C-1CE3-4C00-971C-2B670C9D7570}" type="presParOf" srcId="{998EC580-F3CA-4E05-8986-D85E53858534}" destId="{F14BCBB7-3A81-458E-8BB2-5A4E43D4A82D}" srcOrd="4" destOrd="0" presId="urn:microsoft.com/office/officeart/2005/8/layout/cycle5"/>
    <dgm:cxn modelId="{23572EAC-333E-452C-ABF7-E7B04F042F67}" type="presParOf" srcId="{998EC580-F3CA-4E05-8986-D85E53858534}" destId="{781497C7-FA68-4CE6-8593-BF942CF74649}" srcOrd="5" destOrd="0" presId="urn:microsoft.com/office/officeart/2005/8/layout/cycle5"/>
    <dgm:cxn modelId="{339E3F16-82BB-4BA7-A561-3BA53DC218CE}" type="presParOf" srcId="{998EC580-F3CA-4E05-8986-D85E53858534}" destId="{EE425977-5979-44F6-8153-63E47585945E}" srcOrd="6" destOrd="0" presId="urn:microsoft.com/office/officeart/2005/8/layout/cycle5"/>
    <dgm:cxn modelId="{82E805E2-73FD-43AC-91E5-B9BE29A8078D}" type="presParOf" srcId="{998EC580-F3CA-4E05-8986-D85E53858534}" destId="{D95FBDDE-E27C-4BCA-8920-A93BD43541FE}" srcOrd="7" destOrd="0" presId="urn:microsoft.com/office/officeart/2005/8/layout/cycle5"/>
    <dgm:cxn modelId="{BF33F05D-9E09-486B-A92E-C5177B1994A5}" type="presParOf" srcId="{998EC580-F3CA-4E05-8986-D85E53858534}" destId="{64B99F8B-9792-4B19-8F69-81DB8C57C247}" srcOrd="8" destOrd="0" presId="urn:microsoft.com/office/officeart/2005/8/layout/cycle5"/>
    <dgm:cxn modelId="{028E0B77-F6C8-4EE0-BAF4-C19D1F4C39F8}" type="presParOf" srcId="{998EC580-F3CA-4E05-8986-D85E53858534}" destId="{5EC13DF5-DB0F-4CBC-810C-0FF94EA24B4E}" srcOrd="9" destOrd="0" presId="urn:microsoft.com/office/officeart/2005/8/layout/cycle5"/>
    <dgm:cxn modelId="{A175E08C-08DD-4B92-8B18-51BEA6ACF52E}" type="presParOf" srcId="{998EC580-F3CA-4E05-8986-D85E53858534}" destId="{D30025C3-A4C4-4F5D-9746-679B79CAA792}" srcOrd="10" destOrd="0" presId="urn:microsoft.com/office/officeart/2005/8/layout/cycle5"/>
    <dgm:cxn modelId="{470B8B85-3C28-4E19-8140-FBF60D5255A3}" type="presParOf" srcId="{998EC580-F3CA-4E05-8986-D85E53858534}" destId="{1C8D2DB5-B0EE-4689-8019-A0149E5B6619}" srcOrd="11" destOrd="0" presId="urn:microsoft.com/office/officeart/2005/8/layout/cycle5"/>
    <dgm:cxn modelId="{8AAEB3D6-97E5-4ABB-8737-0485B2DD7698}" type="presParOf" srcId="{998EC580-F3CA-4E05-8986-D85E53858534}" destId="{71059109-96C0-419D-A0CC-3FB856BC9F76}" srcOrd="12" destOrd="0" presId="urn:microsoft.com/office/officeart/2005/8/layout/cycle5"/>
    <dgm:cxn modelId="{D1AA4325-0D7B-4E00-BF36-BA7AC70116CB}" type="presParOf" srcId="{998EC580-F3CA-4E05-8986-D85E53858534}" destId="{D87EFE99-5128-477B-931F-4812460B11B1}" srcOrd="13" destOrd="0" presId="urn:microsoft.com/office/officeart/2005/8/layout/cycle5"/>
    <dgm:cxn modelId="{A5023802-7382-4BC6-BE01-242DB15E6C2E}" type="presParOf" srcId="{998EC580-F3CA-4E05-8986-D85E53858534}" destId="{8F4023A9-5DCC-4683-8A03-313580C48AF8}" srcOrd="14" destOrd="0" presId="urn:microsoft.com/office/officeart/2005/8/layout/cycle5"/>
    <dgm:cxn modelId="{A802EDB4-9055-425B-B6CD-7FEBA1B111D4}" type="presParOf" srcId="{998EC580-F3CA-4E05-8986-D85E53858534}" destId="{89D38D96-F4D1-4252-9FE7-934E9350B5C4}" srcOrd="15" destOrd="0" presId="urn:microsoft.com/office/officeart/2005/8/layout/cycle5"/>
    <dgm:cxn modelId="{C7D47D4B-CD45-4333-B52D-4F678FE07EE4}" type="presParOf" srcId="{998EC580-F3CA-4E05-8986-D85E53858534}" destId="{37311C95-0066-44AD-9A1A-20FF37E853FC}" srcOrd="16" destOrd="0" presId="urn:microsoft.com/office/officeart/2005/8/layout/cycle5"/>
    <dgm:cxn modelId="{50AF8C1A-8BA8-4354-B11F-D06889924AFD}" type="presParOf" srcId="{998EC580-F3CA-4E05-8986-D85E53858534}" destId="{A518ABEA-A305-43A7-BB6D-578520AEEFAB}"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350F1-3FE6-4772-9C7A-2CFA61F71E21}" type="doc">
      <dgm:prSet loTypeId="urn:microsoft.com/office/officeart/2005/8/layout/venn2" loCatId="relationship" qsTypeId="urn:microsoft.com/office/officeart/2005/8/quickstyle/3d9" qsCatId="3D" csTypeId="urn:microsoft.com/office/officeart/2005/8/colors/colorful1" csCatId="colorful" phldr="1"/>
      <dgm:spPr/>
      <dgm:t>
        <a:bodyPr/>
        <a:lstStyle/>
        <a:p>
          <a:endParaRPr lang="de-DE"/>
        </a:p>
      </dgm:t>
    </dgm:pt>
    <dgm:pt modelId="{B46AEA2E-9F50-413C-B2F1-32E94B8AAE2D}">
      <dgm:prSet phldrT="[Text]" custT="1"/>
      <dgm:spPr/>
      <dgm:t>
        <a:bodyPr/>
        <a:lstStyle/>
        <a:p>
          <a:r>
            <a:rPr lang="de-DE" sz="1600" dirty="0"/>
            <a:t>Umwelt-</a:t>
          </a:r>
        </a:p>
        <a:p>
          <a:r>
            <a:rPr lang="de-DE" sz="1600" dirty="0" err="1"/>
            <a:t>beziehung</a:t>
          </a:r>
          <a:endParaRPr lang="de-DE" sz="1600" dirty="0"/>
        </a:p>
      </dgm:t>
    </dgm:pt>
    <dgm:pt modelId="{462027AE-1071-4C04-A814-F06064E25B2A}" type="parTrans" cxnId="{9E7EF962-8C6E-410E-8FFA-4D6873B213A7}">
      <dgm:prSet/>
      <dgm:spPr/>
      <dgm:t>
        <a:bodyPr/>
        <a:lstStyle/>
        <a:p>
          <a:endParaRPr lang="de-DE"/>
        </a:p>
      </dgm:t>
    </dgm:pt>
    <dgm:pt modelId="{FF670C51-F0D5-4565-BBFA-AE864AEAEE18}" type="sibTrans" cxnId="{9E7EF962-8C6E-410E-8FFA-4D6873B213A7}">
      <dgm:prSet/>
      <dgm:spPr/>
      <dgm:t>
        <a:bodyPr/>
        <a:lstStyle/>
        <a:p>
          <a:endParaRPr lang="de-DE"/>
        </a:p>
      </dgm:t>
    </dgm:pt>
    <dgm:pt modelId="{33602071-EA96-4219-92B9-672FFF678C53}">
      <dgm:prSet phldrT="[Text]" custT="1"/>
      <dgm:spPr/>
      <dgm:t>
        <a:bodyPr/>
        <a:lstStyle/>
        <a:p>
          <a:r>
            <a:rPr lang="de-DE" sz="1400" dirty="0"/>
            <a:t>Gesellschafts-beziehung</a:t>
          </a:r>
          <a:endParaRPr lang="de-DE" sz="900" dirty="0"/>
        </a:p>
      </dgm:t>
    </dgm:pt>
    <dgm:pt modelId="{525B5531-6215-48C8-93F4-8480A781C32D}" type="parTrans" cxnId="{9423FAEC-D09E-4E0E-9AAD-AAFAC64AB418}">
      <dgm:prSet/>
      <dgm:spPr/>
      <dgm:t>
        <a:bodyPr/>
        <a:lstStyle/>
        <a:p>
          <a:endParaRPr lang="de-DE"/>
        </a:p>
      </dgm:t>
    </dgm:pt>
    <dgm:pt modelId="{8D5125DA-29A8-4C01-BB9D-78041297DF41}" type="sibTrans" cxnId="{9423FAEC-D09E-4E0E-9AAD-AAFAC64AB418}">
      <dgm:prSet/>
      <dgm:spPr/>
      <dgm:t>
        <a:bodyPr/>
        <a:lstStyle/>
        <a:p>
          <a:endParaRPr lang="de-DE"/>
        </a:p>
      </dgm:t>
    </dgm:pt>
    <dgm:pt modelId="{2E18CEDB-2E8B-413E-AF07-CEAF53D11296}">
      <dgm:prSet phldrT="[Text]" custT="1"/>
      <dgm:spPr/>
      <dgm:t>
        <a:bodyPr/>
        <a:lstStyle/>
        <a:p>
          <a:r>
            <a:rPr lang="de-DE" sz="1400" dirty="0" err="1"/>
            <a:t>Nahbe</a:t>
          </a:r>
          <a:r>
            <a:rPr lang="de-DE" sz="1400" dirty="0"/>
            <a:t>-ziehung</a:t>
          </a:r>
        </a:p>
      </dgm:t>
    </dgm:pt>
    <dgm:pt modelId="{E9719E58-6CB9-4524-BECB-9BAA3C84CD84}" type="parTrans" cxnId="{72DE412F-7045-446F-AB08-850F30BB68E5}">
      <dgm:prSet/>
      <dgm:spPr/>
      <dgm:t>
        <a:bodyPr/>
        <a:lstStyle/>
        <a:p>
          <a:endParaRPr lang="de-DE"/>
        </a:p>
      </dgm:t>
    </dgm:pt>
    <dgm:pt modelId="{0C7604A1-95E1-426C-B24C-C8B8FDE92726}" type="sibTrans" cxnId="{72DE412F-7045-446F-AB08-850F30BB68E5}">
      <dgm:prSet/>
      <dgm:spPr/>
      <dgm:t>
        <a:bodyPr/>
        <a:lstStyle/>
        <a:p>
          <a:endParaRPr lang="de-DE"/>
        </a:p>
      </dgm:t>
    </dgm:pt>
    <dgm:pt modelId="{82027359-2758-4589-B747-660802083050}">
      <dgm:prSet phldrT="[Text]" custT="1"/>
      <dgm:spPr/>
      <dgm:t>
        <a:bodyPr/>
        <a:lstStyle/>
        <a:p>
          <a:r>
            <a:rPr lang="de-DE" sz="1400" dirty="0"/>
            <a:t>Selbst-beziehung</a:t>
          </a:r>
          <a:endParaRPr lang="de-DE" sz="900" dirty="0"/>
        </a:p>
      </dgm:t>
    </dgm:pt>
    <dgm:pt modelId="{95DB16DA-BE23-4552-B82B-946079C5ADCD}" type="parTrans" cxnId="{70094786-B013-4FC8-9A0E-275B156742C6}">
      <dgm:prSet/>
      <dgm:spPr/>
      <dgm:t>
        <a:bodyPr/>
        <a:lstStyle/>
        <a:p>
          <a:endParaRPr lang="de-DE"/>
        </a:p>
      </dgm:t>
    </dgm:pt>
    <dgm:pt modelId="{B2048667-293B-4F45-9097-39FE1C37F292}" type="sibTrans" cxnId="{70094786-B013-4FC8-9A0E-275B156742C6}">
      <dgm:prSet/>
      <dgm:spPr/>
      <dgm:t>
        <a:bodyPr/>
        <a:lstStyle/>
        <a:p>
          <a:endParaRPr lang="de-DE"/>
        </a:p>
      </dgm:t>
    </dgm:pt>
    <dgm:pt modelId="{5F5B7241-7E8D-429F-BF88-3CC857E84B2F}" type="pres">
      <dgm:prSet presAssocID="{2FB350F1-3FE6-4772-9C7A-2CFA61F71E21}" presName="Name0" presStyleCnt="0">
        <dgm:presLayoutVars>
          <dgm:chMax val="7"/>
          <dgm:resizeHandles val="exact"/>
        </dgm:presLayoutVars>
      </dgm:prSet>
      <dgm:spPr/>
    </dgm:pt>
    <dgm:pt modelId="{4868E624-B766-4F0F-8280-F730A6E4647E}" type="pres">
      <dgm:prSet presAssocID="{2FB350F1-3FE6-4772-9C7A-2CFA61F71E21}" presName="comp1" presStyleCnt="0"/>
      <dgm:spPr/>
    </dgm:pt>
    <dgm:pt modelId="{74D0F0A0-C917-48DF-8C83-3661A4996521}" type="pres">
      <dgm:prSet presAssocID="{2FB350F1-3FE6-4772-9C7A-2CFA61F71E21}" presName="circle1" presStyleLbl="node1" presStyleIdx="0" presStyleCnt="4"/>
      <dgm:spPr/>
    </dgm:pt>
    <dgm:pt modelId="{F4542814-9E9D-4416-888A-4B10744B86AC}" type="pres">
      <dgm:prSet presAssocID="{2FB350F1-3FE6-4772-9C7A-2CFA61F71E21}" presName="c1text" presStyleLbl="node1" presStyleIdx="0" presStyleCnt="4">
        <dgm:presLayoutVars>
          <dgm:bulletEnabled val="1"/>
        </dgm:presLayoutVars>
      </dgm:prSet>
      <dgm:spPr/>
    </dgm:pt>
    <dgm:pt modelId="{67519575-4A0B-4BB1-8E05-B67851A32921}" type="pres">
      <dgm:prSet presAssocID="{2FB350F1-3FE6-4772-9C7A-2CFA61F71E21}" presName="comp2" presStyleCnt="0"/>
      <dgm:spPr/>
    </dgm:pt>
    <dgm:pt modelId="{945835AB-BA7D-4BC4-A4CA-3211B23EFD05}" type="pres">
      <dgm:prSet presAssocID="{2FB350F1-3FE6-4772-9C7A-2CFA61F71E21}" presName="circle2" presStyleLbl="node1" presStyleIdx="1" presStyleCnt="4"/>
      <dgm:spPr/>
    </dgm:pt>
    <dgm:pt modelId="{00F2E31F-7723-4497-9466-2A039A625DA1}" type="pres">
      <dgm:prSet presAssocID="{2FB350F1-3FE6-4772-9C7A-2CFA61F71E21}" presName="c2text" presStyleLbl="node1" presStyleIdx="1" presStyleCnt="4">
        <dgm:presLayoutVars>
          <dgm:bulletEnabled val="1"/>
        </dgm:presLayoutVars>
      </dgm:prSet>
      <dgm:spPr/>
    </dgm:pt>
    <dgm:pt modelId="{1F088DD5-24AC-4326-BD37-278D42B034CF}" type="pres">
      <dgm:prSet presAssocID="{2FB350F1-3FE6-4772-9C7A-2CFA61F71E21}" presName="comp3" presStyleCnt="0"/>
      <dgm:spPr/>
    </dgm:pt>
    <dgm:pt modelId="{E2EADFC7-8AF8-45EF-BC53-9AB451908C17}" type="pres">
      <dgm:prSet presAssocID="{2FB350F1-3FE6-4772-9C7A-2CFA61F71E21}" presName="circle3" presStyleLbl="node1" presStyleIdx="2" presStyleCnt="4"/>
      <dgm:spPr/>
    </dgm:pt>
    <dgm:pt modelId="{6D352A08-C576-4767-B04A-02568B499E9E}" type="pres">
      <dgm:prSet presAssocID="{2FB350F1-3FE6-4772-9C7A-2CFA61F71E21}" presName="c3text" presStyleLbl="node1" presStyleIdx="2" presStyleCnt="4">
        <dgm:presLayoutVars>
          <dgm:bulletEnabled val="1"/>
        </dgm:presLayoutVars>
      </dgm:prSet>
      <dgm:spPr/>
    </dgm:pt>
    <dgm:pt modelId="{13685FBD-50EE-4915-BABB-993BBD93BB9B}" type="pres">
      <dgm:prSet presAssocID="{2FB350F1-3FE6-4772-9C7A-2CFA61F71E21}" presName="comp4" presStyleCnt="0"/>
      <dgm:spPr/>
    </dgm:pt>
    <dgm:pt modelId="{963B68CE-7B4D-481A-A29F-98D45D2B9217}" type="pres">
      <dgm:prSet presAssocID="{2FB350F1-3FE6-4772-9C7A-2CFA61F71E21}" presName="circle4" presStyleLbl="node1" presStyleIdx="3" presStyleCnt="4" custLinFactNeighborX="15780" custLinFactNeighborY="-7890"/>
      <dgm:spPr/>
    </dgm:pt>
    <dgm:pt modelId="{A80CFD86-F2BB-4283-BC40-281DBDC7CCDF}" type="pres">
      <dgm:prSet presAssocID="{2FB350F1-3FE6-4772-9C7A-2CFA61F71E21}" presName="c4text" presStyleLbl="node1" presStyleIdx="3" presStyleCnt="4">
        <dgm:presLayoutVars>
          <dgm:bulletEnabled val="1"/>
        </dgm:presLayoutVars>
      </dgm:prSet>
      <dgm:spPr/>
    </dgm:pt>
  </dgm:ptLst>
  <dgm:cxnLst>
    <dgm:cxn modelId="{C94D6523-65C5-4CA2-A621-E01B42042BCF}" type="presOf" srcId="{82027359-2758-4589-B747-660802083050}" destId="{963B68CE-7B4D-481A-A29F-98D45D2B9217}" srcOrd="0" destOrd="0" presId="urn:microsoft.com/office/officeart/2005/8/layout/venn2"/>
    <dgm:cxn modelId="{957CF827-FAB3-44A4-993B-9DB7B6B8C796}" type="presOf" srcId="{82027359-2758-4589-B747-660802083050}" destId="{A80CFD86-F2BB-4283-BC40-281DBDC7CCDF}" srcOrd="1" destOrd="0" presId="urn:microsoft.com/office/officeart/2005/8/layout/venn2"/>
    <dgm:cxn modelId="{72DE412F-7045-446F-AB08-850F30BB68E5}" srcId="{2FB350F1-3FE6-4772-9C7A-2CFA61F71E21}" destId="{2E18CEDB-2E8B-413E-AF07-CEAF53D11296}" srcOrd="2" destOrd="0" parTransId="{E9719E58-6CB9-4524-BECB-9BAA3C84CD84}" sibTransId="{0C7604A1-95E1-426C-B24C-C8B8FDE92726}"/>
    <dgm:cxn modelId="{A8057C34-9271-4FC5-A1EF-6B5494079182}" type="presOf" srcId="{2FB350F1-3FE6-4772-9C7A-2CFA61F71E21}" destId="{5F5B7241-7E8D-429F-BF88-3CC857E84B2F}" srcOrd="0" destOrd="0" presId="urn:microsoft.com/office/officeart/2005/8/layout/venn2"/>
    <dgm:cxn modelId="{71575C5B-307B-43A2-A396-255E5144C8F2}" type="presOf" srcId="{2E18CEDB-2E8B-413E-AF07-CEAF53D11296}" destId="{E2EADFC7-8AF8-45EF-BC53-9AB451908C17}" srcOrd="0" destOrd="0" presId="urn:microsoft.com/office/officeart/2005/8/layout/venn2"/>
    <dgm:cxn modelId="{9E7EF962-8C6E-410E-8FFA-4D6873B213A7}" srcId="{2FB350F1-3FE6-4772-9C7A-2CFA61F71E21}" destId="{B46AEA2E-9F50-413C-B2F1-32E94B8AAE2D}" srcOrd="0" destOrd="0" parTransId="{462027AE-1071-4C04-A814-F06064E25B2A}" sibTransId="{FF670C51-F0D5-4565-BBFA-AE864AEAEE18}"/>
    <dgm:cxn modelId="{C5A3E055-8FA5-4164-A59E-17291239A23C}" type="presOf" srcId="{2E18CEDB-2E8B-413E-AF07-CEAF53D11296}" destId="{6D352A08-C576-4767-B04A-02568B499E9E}" srcOrd="1" destOrd="0" presId="urn:microsoft.com/office/officeart/2005/8/layout/venn2"/>
    <dgm:cxn modelId="{70094786-B013-4FC8-9A0E-275B156742C6}" srcId="{2FB350F1-3FE6-4772-9C7A-2CFA61F71E21}" destId="{82027359-2758-4589-B747-660802083050}" srcOrd="3" destOrd="0" parTransId="{95DB16DA-BE23-4552-B82B-946079C5ADCD}" sibTransId="{B2048667-293B-4F45-9097-39FE1C37F292}"/>
    <dgm:cxn modelId="{CD38B18A-022F-4AD9-A2D9-667C3B622FA6}" type="presOf" srcId="{33602071-EA96-4219-92B9-672FFF678C53}" destId="{00F2E31F-7723-4497-9466-2A039A625DA1}" srcOrd="1" destOrd="0" presId="urn:microsoft.com/office/officeart/2005/8/layout/venn2"/>
    <dgm:cxn modelId="{4F8245B7-AF99-4CD2-8354-B3D6D6E3C9C5}" type="presOf" srcId="{B46AEA2E-9F50-413C-B2F1-32E94B8AAE2D}" destId="{F4542814-9E9D-4416-888A-4B10744B86AC}" srcOrd="1" destOrd="0" presId="urn:microsoft.com/office/officeart/2005/8/layout/venn2"/>
    <dgm:cxn modelId="{9423FAEC-D09E-4E0E-9AAD-AAFAC64AB418}" srcId="{2FB350F1-3FE6-4772-9C7A-2CFA61F71E21}" destId="{33602071-EA96-4219-92B9-672FFF678C53}" srcOrd="1" destOrd="0" parTransId="{525B5531-6215-48C8-93F4-8480A781C32D}" sibTransId="{8D5125DA-29A8-4C01-BB9D-78041297DF41}"/>
    <dgm:cxn modelId="{2503A0FD-C609-4FC0-AF30-5517D117C9AC}" type="presOf" srcId="{B46AEA2E-9F50-413C-B2F1-32E94B8AAE2D}" destId="{74D0F0A0-C917-48DF-8C83-3661A4996521}" srcOrd="0" destOrd="0" presId="urn:microsoft.com/office/officeart/2005/8/layout/venn2"/>
    <dgm:cxn modelId="{B9229DFE-1457-43FE-ACA4-7E28593082EA}" type="presOf" srcId="{33602071-EA96-4219-92B9-672FFF678C53}" destId="{945835AB-BA7D-4BC4-A4CA-3211B23EFD05}" srcOrd="0" destOrd="0" presId="urn:microsoft.com/office/officeart/2005/8/layout/venn2"/>
    <dgm:cxn modelId="{2E935DD2-3AD0-440F-A4C9-03FD97B1CADC}" type="presParOf" srcId="{5F5B7241-7E8D-429F-BF88-3CC857E84B2F}" destId="{4868E624-B766-4F0F-8280-F730A6E4647E}" srcOrd="0" destOrd="0" presId="urn:microsoft.com/office/officeart/2005/8/layout/venn2"/>
    <dgm:cxn modelId="{61A36FA4-FE34-4E82-85E1-7FF3AC902EB3}" type="presParOf" srcId="{4868E624-B766-4F0F-8280-F730A6E4647E}" destId="{74D0F0A0-C917-48DF-8C83-3661A4996521}" srcOrd="0" destOrd="0" presId="urn:microsoft.com/office/officeart/2005/8/layout/venn2"/>
    <dgm:cxn modelId="{9446345B-748E-48E6-816E-DCFFBC81E68E}" type="presParOf" srcId="{4868E624-B766-4F0F-8280-F730A6E4647E}" destId="{F4542814-9E9D-4416-888A-4B10744B86AC}" srcOrd="1" destOrd="0" presId="urn:microsoft.com/office/officeart/2005/8/layout/venn2"/>
    <dgm:cxn modelId="{A0422A6A-77A2-47E3-AF79-BB4F9CD0D046}" type="presParOf" srcId="{5F5B7241-7E8D-429F-BF88-3CC857E84B2F}" destId="{67519575-4A0B-4BB1-8E05-B67851A32921}" srcOrd="1" destOrd="0" presId="urn:microsoft.com/office/officeart/2005/8/layout/venn2"/>
    <dgm:cxn modelId="{7046D368-2B85-49C2-8842-F80BF02D492E}" type="presParOf" srcId="{67519575-4A0B-4BB1-8E05-B67851A32921}" destId="{945835AB-BA7D-4BC4-A4CA-3211B23EFD05}" srcOrd="0" destOrd="0" presId="urn:microsoft.com/office/officeart/2005/8/layout/venn2"/>
    <dgm:cxn modelId="{78C846EE-4C46-4769-BAAC-C8C871DDFF3C}" type="presParOf" srcId="{67519575-4A0B-4BB1-8E05-B67851A32921}" destId="{00F2E31F-7723-4497-9466-2A039A625DA1}" srcOrd="1" destOrd="0" presId="urn:microsoft.com/office/officeart/2005/8/layout/venn2"/>
    <dgm:cxn modelId="{0E59A962-1D99-47BA-8CAC-0BDB49288F08}" type="presParOf" srcId="{5F5B7241-7E8D-429F-BF88-3CC857E84B2F}" destId="{1F088DD5-24AC-4326-BD37-278D42B034CF}" srcOrd="2" destOrd="0" presId="urn:microsoft.com/office/officeart/2005/8/layout/venn2"/>
    <dgm:cxn modelId="{BCC21C1A-6CBC-4777-849B-4DECA1F08F8A}" type="presParOf" srcId="{1F088DD5-24AC-4326-BD37-278D42B034CF}" destId="{E2EADFC7-8AF8-45EF-BC53-9AB451908C17}" srcOrd="0" destOrd="0" presId="urn:microsoft.com/office/officeart/2005/8/layout/venn2"/>
    <dgm:cxn modelId="{7AD63B97-DE9F-4EA7-8587-D96F5AA46B9E}" type="presParOf" srcId="{1F088DD5-24AC-4326-BD37-278D42B034CF}" destId="{6D352A08-C576-4767-B04A-02568B499E9E}" srcOrd="1" destOrd="0" presId="urn:microsoft.com/office/officeart/2005/8/layout/venn2"/>
    <dgm:cxn modelId="{75608504-85B3-4BEF-A0AE-001B4DF38082}" type="presParOf" srcId="{5F5B7241-7E8D-429F-BF88-3CC857E84B2F}" destId="{13685FBD-50EE-4915-BABB-993BBD93BB9B}" srcOrd="3" destOrd="0" presId="urn:microsoft.com/office/officeart/2005/8/layout/venn2"/>
    <dgm:cxn modelId="{34803CE5-DA75-4EDF-86AA-E5185369AE78}" type="presParOf" srcId="{13685FBD-50EE-4915-BABB-993BBD93BB9B}" destId="{963B68CE-7B4D-481A-A29F-98D45D2B9217}" srcOrd="0" destOrd="0" presId="urn:microsoft.com/office/officeart/2005/8/layout/venn2"/>
    <dgm:cxn modelId="{C6B1CF7F-F7F3-470E-A2A4-BD675940A9EF}" type="presParOf" srcId="{13685FBD-50EE-4915-BABB-993BBD93BB9B}" destId="{A80CFD86-F2BB-4283-BC40-281DBDC7CCD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F4066-6FFA-4643-A729-35EFC0DC2A94}">
      <dsp:nvSpPr>
        <dsp:cNvPr id="0" name=""/>
        <dsp:cNvSpPr/>
      </dsp:nvSpPr>
      <dsp:spPr>
        <a:xfrm>
          <a:off x="3583595" y="2692"/>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Wer? (Akteur)</a:t>
          </a:r>
        </a:p>
      </dsp:txBody>
      <dsp:txXfrm>
        <a:off x="3624236" y="43333"/>
        <a:ext cx="1199531" cy="751246"/>
      </dsp:txXfrm>
    </dsp:sp>
    <dsp:sp modelId="{0110192D-3786-4BBE-9BE8-9D8216DD6A4A}">
      <dsp:nvSpPr>
        <dsp:cNvPr id="0" name=""/>
        <dsp:cNvSpPr/>
      </dsp:nvSpPr>
      <dsp:spPr>
        <a:xfrm>
          <a:off x="2261708" y="418956"/>
          <a:ext cx="3924586" cy="3924586"/>
        </a:xfrm>
        <a:custGeom>
          <a:avLst/>
          <a:gdLst/>
          <a:ahLst/>
          <a:cxnLst/>
          <a:rect l="0" t="0" r="0" b="0"/>
          <a:pathLst>
            <a:path>
              <a:moveTo>
                <a:pt x="2764004" y="171244"/>
              </a:moveTo>
              <a:arcTo wR="1962293" hR="1962293" stAng="17646857" swAng="9246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9EC4B46-2B9D-428D-B794-6E9F54C4CAEF}">
      <dsp:nvSpPr>
        <dsp:cNvPr id="0" name=""/>
        <dsp:cNvSpPr/>
      </dsp:nvSpPr>
      <dsp:spPr>
        <a:xfrm>
          <a:off x="5282991" y="983839"/>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Wann?</a:t>
          </a:r>
        </a:p>
        <a:p>
          <a:pPr marL="0" lvl="0" indent="0" algn="ctr" defTabSz="533400">
            <a:lnSpc>
              <a:spcPct val="90000"/>
            </a:lnSpc>
            <a:spcBef>
              <a:spcPct val="0"/>
            </a:spcBef>
            <a:spcAft>
              <a:spcPct val="35000"/>
            </a:spcAft>
            <a:buNone/>
          </a:pPr>
          <a:r>
            <a:rPr lang="de-DE" sz="1200" kern="1200" dirty="0"/>
            <a:t>(vorher/nachher)</a:t>
          </a:r>
        </a:p>
      </dsp:txBody>
      <dsp:txXfrm>
        <a:off x="5323632" y="1024480"/>
        <a:ext cx="1199531" cy="751246"/>
      </dsp:txXfrm>
    </dsp:sp>
    <dsp:sp modelId="{781497C7-FA68-4CE6-8593-BF942CF74649}">
      <dsp:nvSpPr>
        <dsp:cNvPr id="0" name=""/>
        <dsp:cNvSpPr/>
      </dsp:nvSpPr>
      <dsp:spPr>
        <a:xfrm>
          <a:off x="2261708" y="418956"/>
          <a:ext cx="3924586" cy="3924586"/>
        </a:xfrm>
        <a:custGeom>
          <a:avLst/>
          <a:gdLst/>
          <a:ahLst/>
          <a:cxnLst/>
          <a:rect l="0" t="0" r="0" b="0"/>
          <a:pathLst>
            <a:path>
              <a:moveTo>
                <a:pt x="3893979" y="1617062"/>
              </a:moveTo>
              <a:arcTo wR="1962293" hR="1962293" stAng="20992024" swAng="12159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E425977-5979-44F6-8153-63E47585945E}">
      <dsp:nvSpPr>
        <dsp:cNvPr id="0" name=""/>
        <dsp:cNvSpPr/>
      </dsp:nvSpPr>
      <dsp:spPr>
        <a:xfrm>
          <a:off x="5282991" y="2946132"/>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Wovor? </a:t>
          </a:r>
        </a:p>
        <a:p>
          <a:pPr marL="0" lvl="0" indent="0" algn="ctr" defTabSz="533400">
            <a:lnSpc>
              <a:spcPct val="90000"/>
            </a:lnSpc>
            <a:spcBef>
              <a:spcPct val="0"/>
            </a:spcBef>
            <a:spcAft>
              <a:spcPct val="35000"/>
            </a:spcAft>
            <a:buNone/>
          </a:pPr>
          <a:r>
            <a:rPr lang="de-DE" sz="1200" kern="1200" dirty="0"/>
            <a:t>(Instanz)</a:t>
          </a:r>
        </a:p>
      </dsp:txBody>
      <dsp:txXfrm>
        <a:off x="5323632" y="2986773"/>
        <a:ext cx="1199531" cy="751246"/>
      </dsp:txXfrm>
    </dsp:sp>
    <dsp:sp modelId="{64B99F8B-9792-4B19-8F69-81DB8C57C247}">
      <dsp:nvSpPr>
        <dsp:cNvPr id="0" name=""/>
        <dsp:cNvSpPr/>
      </dsp:nvSpPr>
      <dsp:spPr>
        <a:xfrm>
          <a:off x="2261708" y="418956"/>
          <a:ext cx="3924586" cy="3924586"/>
        </a:xfrm>
        <a:custGeom>
          <a:avLst/>
          <a:gdLst/>
          <a:ahLst/>
          <a:cxnLst/>
          <a:rect l="0" t="0" r="0" b="0"/>
          <a:pathLst>
            <a:path>
              <a:moveTo>
                <a:pt x="3211122" y="3475905"/>
              </a:moveTo>
              <a:arcTo wR="1962293" hR="1962293" stAng="3028508" swAng="9246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C13DF5-DB0F-4CBC-810C-0FF94EA24B4E}">
      <dsp:nvSpPr>
        <dsp:cNvPr id="0" name=""/>
        <dsp:cNvSpPr/>
      </dsp:nvSpPr>
      <dsp:spPr>
        <a:xfrm>
          <a:off x="3583595" y="3927279"/>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Was</a:t>
          </a:r>
        </a:p>
        <a:p>
          <a:pPr marL="0" lvl="0" indent="0" algn="ctr" defTabSz="533400">
            <a:lnSpc>
              <a:spcPct val="90000"/>
            </a:lnSpc>
            <a:spcBef>
              <a:spcPct val="0"/>
            </a:spcBef>
            <a:spcAft>
              <a:spcPct val="35000"/>
            </a:spcAft>
            <a:buNone/>
          </a:pPr>
          <a:r>
            <a:rPr lang="de-DE" sz="1200" kern="1200" dirty="0"/>
            <a:t>(Handlung)</a:t>
          </a:r>
        </a:p>
      </dsp:txBody>
      <dsp:txXfrm>
        <a:off x="3624236" y="3967920"/>
        <a:ext cx="1199531" cy="751246"/>
      </dsp:txXfrm>
    </dsp:sp>
    <dsp:sp modelId="{1C8D2DB5-B0EE-4689-8019-A0149E5B6619}">
      <dsp:nvSpPr>
        <dsp:cNvPr id="0" name=""/>
        <dsp:cNvSpPr/>
      </dsp:nvSpPr>
      <dsp:spPr>
        <a:xfrm>
          <a:off x="2261708" y="418956"/>
          <a:ext cx="3924586" cy="3924586"/>
        </a:xfrm>
        <a:custGeom>
          <a:avLst/>
          <a:gdLst/>
          <a:ahLst/>
          <a:cxnLst/>
          <a:rect l="0" t="0" r="0" b="0"/>
          <a:pathLst>
            <a:path>
              <a:moveTo>
                <a:pt x="1160582" y="3753342"/>
              </a:moveTo>
              <a:arcTo wR="1962293" hR="1962293" stAng="6846857" swAng="9246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059109-96C0-419D-A0CC-3FB856BC9F76}">
      <dsp:nvSpPr>
        <dsp:cNvPr id="0" name=""/>
        <dsp:cNvSpPr/>
      </dsp:nvSpPr>
      <dsp:spPr>
        <a:xfrm>
          <a:off x="1884199" y="2946132"/>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Wofür?</a:t>
          </a:r>
        </a:p>
        <a:p>
          <a:pPr marL="0" lvl="0" indent="0" algn="ctr" defTabSz="533400">
            <a:lnSpc>
              <a:spcPct val="90000"/>
            </a:lnSpc>
            <a:spcBef>
              <a:spcPct val="0"/>
            </a:spcBef>
            <a:spcAft>
              <a:spcPct val="35000"/>
            </a:spcAft>
            <a:buNone/>
          </a:pPr>
          <a:r>
            <a:rPr lang="de-DE" sz="1200" kern="1200" dirty="0"/>
            <a:t>(Folgen)</a:t>
          </a:r>
        </a:p>
      </dsp:txBody>
      <dsp:txXfrm>
        <a:off x="1924840" y="2986773"/>
        <a:ext cx="1199531" cy="751246"/>
      </dsp:txXfrm>
    </dsp:sp>
    <dsp:sp modelId="{8F4023A9-5DCC-4683-8A03-313580C48AF8}">
      <dsp:nvSpPr>
        <dsp:cNvPr id="0" name=""/>
        <dsp:cNvSpPr/>
      </dsp:nvSpPr>
      <dsp:spPr>
        <a:xfrm>
          <a:off x="2261708" y="418956"/>
          <a:ext cx="3924586" cy="3924586"/>
        </a:xfrm>
        <a:custGeom>
          <a:avLst/>
          <a:gdLst/>
          <a:ahLst/>
          <a:cxnLst/>
          <a:rect l="0" t="0" r="0" b="0"/>
          <a:pathLst>
            <a:path>
              <a:moveTo>
                <a:pt x="30607" y="2307524"/>
              </a:moveTo>
              <a:arcTo wR="1962293" hR="1962293" stAng="10192024" swAng="12159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9D38D96-F4D1-4252-9FE7-934E9350B5C4}">
      <dsp:nvSpPr>
        <dsp:cNvPr id="0" name=""/>
        <dsp:cNvSpPr/>
      </dsp:nvSpPr>
      <dsp:spPr>
        <a:xfrm>
          <a:off x="1884199" y="983839"/>
          <a:ext cx="1280813" cy="832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Weswegen?</a:t>
          </a:r>
        </a:p>
        <a:p>
          <a:pPr marL="0" lvl="0" indent="0" algn="ctr" defTabSz="533400">
            <a:lnSpc>
              <a:spcPct val="90000"/>
            </a:lnSpc>
            <a:spcBef>
              <a:spcPct val="0"/>
            </a:spcBef>
            <a:spcAft>
              <a:spcPct val="35000"/>
            </a:spcAft>
            <a:buNone/>
          </a:pPr>
          <a:r>
            <a:rPr lang="de-DE" sz="1200" kern="1200" dirty="0"/>
            <a:t>(Norm)</a:t>
          </a:r>
        </a:p>
      </dsp:txBody>
      <dsp:txXfrm>
        <a:off x="1924840" y="1024480"/>
        <a:ext cx="1199531" cy="751246"/>
      </dsp:txXfrm>
    </dsp:sp>
    <dsp:sp modelId="{A518ABEA-A305-43A7-BB6D-578520AEEFAB}">
      <dsp:nvSpPr>
        <dsp:cNvPr id="0" name=""/>
        <dsp:cNvSpPr/>
      </dsp:nvSpPr>
      <dsp:spPr>
        <a:xfrm>
          <a:off x="2261708" y="418956"/>
          <a:ext cx="3924586" cy="3924586"/>
        </a:xfrm>
        <a:custGeom>
          <a:avLst/>
          <a:gdLst/>
          <a:ahLst/>
          <a:cxnLst/>
          <a:rect l="0" t="0" r="0" b="0"/>
          <a:pathLst>
            <a:path>
              <a:moveTo>
                <a:pt x="713464" y="448681"/>
              </a:moveTo>
              <a:arcTo wR="1962293" hR="1962293" stAng="13828508" swAng="9246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0F0A0-C917-48DF-8C83-3661A4996521}">
      <dsp:nvSpPr>
        <dsp:cNvPr id="0" name=""/>
        <dsp:cNvSpPr/>
      </dsp:nvSpPr>
      <dsp:spPr>
        <a:xfrm>
          <a:off x="81166" y="0"/>
          <a:ext cx="4187598" cy="4187598"/>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sp3d extrusionH="28000" prstMaterial="matte"/>
        </a:bodyPr>
        <a:lstStyle/>
        <a:p>
          <a:pPr marL="0" lvl="0" indent="0" algn="ctr" defTabSz="711200">
            <a:lnSpc>
              <a:spcPct val="90000"/>
            </a:lnSpc>
            <a:spcBef>
              <a:spcPct val="0"/>
            </a:spcBef>
            <a:spcAft>
              <a:spcPct val="35000"/>
            </a:spcAft>
            <a:buNone/>
          </a:pPr>
          <a:r>
            <a:rPr lang="de-DE" sz="1600" kern="1200" dirty="0"/>
            <a:t>Umwelt-</a:t>
          </a:r>
        </a:p>
        <a:p>
          <a:pPr marL="0" lvl="0" indent="0" algn="ctr" defTabSz="711200">
            <a:lnSpc>
              <a:spcPct val="90000"/>
            </a:lnSpc>
            <a:spcBef>
              <a:spcPct val="0"/>
            </a:spcBef>
            <a:spcAft>
              <a:spcPct val="35000"/>
            </a:spcAft>
            <a:buNone/>
          </a:pPr>
          <a:r>
            <a:rPr lang="de-DE" sz="1600" kern="1200" dirty="0" err="1"/>
            <a:t>beziehung</a:t>
          </a:r>
          <a:endParaRPr lang="de-DE" sz="1600" kern="1200" dirty="0"/>
        </a:p>
      </dsp:txBody>
      <dsp:txXfrm>
        <a:off x="1589538" y="209379"/>
        <a:ext cx="1170852" cy="628139"/>
      </dsp:txXfrm>
    </dsp:sp>
    <dsp:sp modelId="{945835AB-BA7D-4BC4-A4CA-3211B23EFD05}">
      <dsp:nvSpPr>
        <dsp:cNvPr id="0" name=""/>
        <dsp:cNvSpPr/>
      </dsp:nvSpPr>
      <dsp:spPr>
        <a:xfrm>
          <a:off x="499925" y="837519"/>
          <a:ext cx="3350078" cy="3350078"/>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sp3d extrusionH="28000" prstMaterial="matte"/>
        </a:bodyPr>
        <a:lstStyle/>
        <a:p>
          <a:pPr marL="0" lvl="0" indent="0" algn="ctr" defTabSz="622300">
            <a:lnSpc>
              <a:spcPct val="90000"/>
            </a:lnSpc>
            <a:spcBef>
              <a:spcPct val="0"/>
            </a:spcBef>
            <a:spcAft>
              <a:spcPct val="35000"/>
            </a:spcAft>
            <a:buNone/>
          </a:pPr>
          <a:r>
            <a:rPr lang="de-DE" sz="1400" kern="1200" dirty="0"/>
            <a:t>Gesellschafts-beziehung</a:t>
          </a:r>
          <a:endParaRPr lang="de-DE" sz="900" kern="1200" dirty="0"/>
        </a:p>
      </dsp:txBody>
      <dsp:txXfrm>
        <a:off x="1589538" y="1038524"/>
        <a:ext cx="1170852" cy="603014"/>
      </dsp:txXfrm>
    </dsp:sp>
    <dsp:sp modelId="{E2EADFC7-8AF8-45EF-BC53-9AB451908C17}">
      <dsp:nvSpPr>
        <dsp:cNvPr id="0" name=""/>
        <dsp:cNvSpPr/>
      </dsp:nvSpPr>
      <dsp:spPr>
        <a:xfrm>
          <a:off x="918685" y="1675039"/>
          <a:ext cx="2512558" cy="2512558"/>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sp3d extrusionH="28000" prstMaterial="matte"/>
        </a:bodyPr>
        <a:lstStyle/>
        <a:p>
          <a:pPr marL="0" lvl="0" indent="0" algn="ctr" defTabSz="622300">
            <a:lnSpc>
              <a:spcPct val="90000"/>
            </a:lnSpc>
            <a:spcBef>
              <a:spcPct val="0"/>
            </a:spcBef>
            <a:spcAft>
              <a:spcPct val="35000"/>
            </a:spcAft>
            <a:buNone/>
          </a:pPr>
          <a:r>
            <a:rPr lang="de-DE" sz="1400" kern="1200" dirty="0" err="1"/>
            <a:t>Nahbe</a:t>
          </a:r>
          <a:r>
            <a:rPr lang="de-DE" sz="1400" kern="1200" dirty="0"/>
            <a:t>-ziehung</a:t>
          </a:r>
        </a:p>
      </dsp:txBody>
      <dsp:txXfrm>
        <a:off x="1589538" y="1863481"/>
        <a:ext cx="1170852" cy="565325"/>
      </dsp:txXfrm>
    </dsp:sp>
    <dsp:sp modelId="{963B68CE-7B4D-481A-A29F-98D45D2B9217}">
      <dsp:nvSpPr>
        <dsp:cNvPr id="0" name=""/>
        <dsp:cNvSpPr/>
      </dsp:nvSpPr>
      <dsp:spPr>
        <a:xfrm>
          <a:off x="1601766" y="2380398"/>
          <a:ext cx="1675039" cy="1675039"/>
        </a:xfrm>
        <a:prstGeom prst="ellipse">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sp3d extrusionH="28000" prstMaterial="matte"/>
        </a:bodyPr>
        <a:lstStyle/>
        <a:p>
          <a:pPr marL="0" lvl="0" indent="0" algn="ctr" defTabSz="622300">
            <a:lnSpc>
              <a:spcPct val="90000"/>
            </a:lnSpc>
            <a:spcBef>
              <a:spcPct val="0"/>
            </a:spcBef>
            <a:spcAft>
              <a:spcPct val="35000"/>
            </a:spcAft>
            <a:buNone/>
          </a:pPr>
          <a:r>
            <a:rPr lang="de-DE" sz="1400" kern="1200" dirty="0"/>
            <a:t>Selbst-beziehung</a:t>
          </a:r>
          <a:endParaRPr lang="de-DE" sz="900" kern="1200" dirty="0"/>
        </a:p>
      </dsp:txBody>
      <dsp:txXfrm>
        <a:off x="1847070" y="2799158"/>
        <a:ext cx="1184431" cy="83751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2446" tIns="46223" rIns="92446" bIns="46223" rtlCol="0"/>
          <a:lstStyle>
            <a:lvl1pPr algn="r">
              <a:defRPr sz="1200"/>
            </a:lvl1pPr>
          </a:lstStyle>
          <a:p>
            <a:fld id="{FE88D808-C50E-4D3E-AB29-B4B0E78C7CD4}" type="datetimeFigureOut">
              <a:rPr lang="de-DE" smtClean="0"/>
              <a:t>16.04.2021</a:t>
            </a:fld>
            <a:endParaRPr lang="de-DE"/>
          </a:p>
        </p:txBody>
      </p:sp>
      <p:sp>
        <p:nvSpPr>
          <p:cNvPr id="4" name="Folienbildplatzhalt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446" tIns="46223" rIns="92446" bIns="46223" rtlCol="0" anchor="ctr"/>
          <a:lstStyle/>
          <a:p>
            <a:endParaRPr lang="de-DE"/>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2446" tIns="46223" rIns="92446" bIns="4622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2446" tIns="46223" rIns="92446" bIns="46223"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2446" tIns="46223" rIns="92446" bIns="46223" rtlCol="0" anchor="b"/>
          <a:lstStyle>
            <a:lvl1pPr algn="r">
              <a:defRPr sz="1200"/>
            </a:lvl1pPr>
          </a:lstStyle>
          <a:p>
            <a:fld id="{61754DDE-624D-4A55-9B60-B8A5D6CDBC17}" type="slidenum">
              <a:rPr lang="de-DE" smtClean="0"/>
              <a:t>‹Nr.›</a:t>
            </a:fld>
            <a:endParaRPr lang="de-DE"/>
          </a:p>
        </p:txBody>
      </p:sp>
    </p:spTree>
    <p:extLst>
      <p:ext uri="{BB962C8B-B14F-4D97-AF65-F5344CB8AC3E}">
        <p14:creationId xmlns:p14="http://schemas.microsoft.com/office/powerpoint/2010/main" val="56673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az.de/picture/3722983/948/ClaraMayerFridaysForFutureDemoMegafon.jpe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w.com/de/ein-fl%C3%BCchtlingsboot-als-altar/a-19284214"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te-statt-plastik.de/de/ueberuns.html" TargetMode="External"/><Relationship Id="rId4" Type="http://schemas.openxmlformats.org/officeDocument/2006/relationships/hyperlink" Target="http://susannebreussalltagsdinge.blogspot.com/2013/05/horsache-nr-26-jute-statt-plastik-tasche.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ark-verlag.de/abitur-wissen-religion-christliche-ethi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bay.de/itm/SG-7-Rhythmische-Messe-Mensch-sein-in-Christus-Lorby-/13306900007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w.com/de/ein-fl%C3%BCchtlingsboot-als-altar/a-1928421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uche-briefmarken.de/marken/brd/d1984018.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tf.uni-bonn.de/de/ev-theol/einrichtungen/systematische-theologie/geschichte/profil-der-professur-fuer-systematische-theologi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hrs9b.wordpress.com/2011/07/12/der-lesende-klosterschuler/" TargetMode="External"/><Relationship Id="rId5" Type="http://schemas.openxmlformats.org/officeDocument/2006/relationships/hyperlink" Target="https://www.suche-briefmarken.de/marken/brd/d1984018.html" TargetMode="External"/><Relationship Id="rId4" Type="http://schemas.openxmlformats.org/officeDocument/2006/relationships/hyperlink" Target="https://www.youtube.com/watch?v=sFr6S_f7tk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1754DDE-624D-4A55-9B60-B8A5D6CDBC17}" type="slidenum">
              <a:rPr lang="de-DE" smtClean="0"/>
              <a:t>1</a:t>
            </a:fld>
            <a:endParaRPr lang="de-DE"/>
          </a:p>
        </p:txBody>
      </p:sp>
    </p:spTree>
    <p:extLst>
      <p:ext uri="{BB962C8B-B14F-4D97-AF65-F5344CB8AC3E}">
        <p14:creationId xmlns:p14="http://schemas.microsoft.com/office/powerpoint/2010/main" val="404337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Bildquelle: </a:t>
            </a:r>
            <a:r>
              <a:rPr lang="de-DE" dirty="0">
                <a:hlinkClick r:id="rId3"/>
              </a:rPr>
              <a:t>https://taz.de/picture/3722983/948/ClaraMayerFridaysForFutureDemoMegafon.jpe</a:t>
            </a:r>
            <a:endParaRPr lang="de-DE" dirty="0"/>
          </a:p>
          <a:p>
            <a:endParaRPr lang="de-DE" dirty="0"/>
          </a:p>
          <a:p>
            <a:r>
              <a:rPr lang="de-DE" b="1" dirty="0"/>
              <a:t>Die fröhliche Widerständlerin der FFF-Bewegung in Berlin Mitte:  Clara Mayer. </a:t>
            </a:r>
          </a:p>
          <a:p>
            <a:endParaRPr lang="de-DE" b="0" dirty="0"/>
          </a:p>
          <a:p>
            <a:r>
              <a:rPr lang="de-DE" b="0" dirty="0"/>
              <a:t>FFF Bewegung auch als  emotional hochaktive Bewegung: </a:t>
            </a:r>
          </a:p>
          <a:p>
            <a:pPr marL="173336" indent="-173336">
              <a:buFont typeface="Arial" panose="020B0604020202020204" pitchFamily="34" charset="0"/>
              <a:buChar char="•"/>
            </a:pPr>
            <a:r>
              <a:rPr lang="de-DE" b="0" dirty="0"/>
              <a:t>Symbolisierungen</a:t>
            </a:r>
          </a:p>
          <a:p>
            <a:pPr marL="173336" indent="-173336">
              <a:buFont typeface="Arial" panose="020B0604020202020204" pitchFamily="34" charset="0"/>
              <a:buChar char="•"/>
            </a:pPr>
            <a:r>
              <a:rPr lang="de-DE" b="0" dirty="0"/>
              <a:t>Graswurzelbewegung (vgl. Aktivitäten in meinem Heimatort „uns gegenüber“ – Beim ersten Lockdown: ein handgeschriebenes Plakat im Fenster, erstellt von einer Tochter des Nachbarn: „Netzstreik für das Klima“.)</a:t>
            </a:r>
          </a:p>
          <a:p>
            <a:pPr marL="173336" indent="-173336">
              <a:buFont typeface="Arial" panose="020B0604020202020204" pitchFamily="34" charset="0"/>
              <a:buChar char="•"/>
            </a:pPr>
            <a:r>
              <a:rPr lang="de-DE" b="0" dirty="0"/>
              <a:t>Auf größerer Bühne gibt seitens vieler kirchlicher Kräfte und Institutionen die Haltung: „Greta Thunberg als Prophetin“, obwohl sie selbst religiöse Konnotationen ablehnt („Vertraut der Wissenschaft“.) </a:t>
            </a:r>
          </a:p>
        </p:txBody>
      </p:sp>
      <p:sp>
        <p:nvSpPr>
          <p:cNvPr id="4" name="Foliennummernplatzhalter 3"/>
          <p:cNvSpPr>
            <a:spLocks noGrp="1"/>
          </p:cNvSpPr>
          <p:nvPr>
            <p:ph type="sldNum" sz="quarter" idx="5"/>
          </p:nvPr>
        </p:nvSpPr>
        <p:spPr/>
        <p:txBody>
          <a:bodyPr/>
          <a:lstStyle/>
          <a:p>
            <a:fld id="{61754DDE-624D-4A55-9B60-B8A5D6CDBC17}" type="slidenum">
              <a:rPr lang="de-DE" smtClean="0"/>
              <a:t>10</a:t>
            </a:fld>
            <a:endParaRPr lang="de-DE"/>
          </a:p>
        </p:txBody>
      </p:sp>
    </p:spTree>
    <p:extLst>
      <p:ext uri="{BB962C8B-B14F-4D97-AF65-F5344CB8AC3E}">
        <p14:creationId xmlns:p14="http://schemas.microsoft.com/office/powerpoint/2010/main" val="196152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Theologische Voraussetzungen: </a:t>
            </a:r>
          </a:p>
          <a:p>
            <a:r>
              <a:rPr lang="de-DE" dirty="0"/>
              <a:t>Christliche und hier auch protestantische Ethik lässt sich als Güterethik rekonstruieren: Nicht über die Konzepte Gesetz, Pflicht,  UNBEDINGTHEIT im Angesicht des Gebotes Gottes,  (Kants deontologische Ethik als Ethik des Philosophen des Protestantismus)  </a:t>
            </a:r>
          </a:p>
          <a:p>
            <a:endParaRPr lang="de-DE" dirty="0"/>
          </a:p>
          <a:p>
            <a:r>
              <a:rPr lang="de-DE" dirty="0"/>
              <a:t>Die Theologiegeschichte des Protestantismus bietet für diesen Ansatz einen Rückraum. </a:t>
            </a:r>
          </a:p>
          <a:p>
            <a:pPr marL="231115" indent="-231115">
              <a:buAutoNum type="arabicPeriod"/>
            </a:pPr>
            <a:r>
              <a:rPr lang="de-DE" dirty="0"/>
              <a:t>Luther ist kein Rigorist gewesen.:</a:t>
            </a:r>
          </a:p>
          <a:p>
            <a:pPr marL="231115" indent="-231115">
              <a:buFont typeface="Arial" panose="020B0604020202020204" pitchFamily="34" charset="0"/>
              <a:buChar char="•"/>
            </a:pPr>
            <a:r>
              <a:rPr lang="de-DE" b="1" dirty="0"/>
              <a:t>Von weltlicher Obrigkeit, wie weit man ihr Gehorsam sein soll: </a:t>
            </a:r>
            <a:r>
              <a:rPr lang="de-DE" dirty="0"/>
              <a:t>Gegen die täuferische Annahme der absoluten Gewaltlosigkeit – „Der Bösen sind viel mehr als die Guten“. Die Gewaltlosigkeit der Frommen wird von den Bösen ausgenutzt zu noch exzessiverer Gewalttätigkeit. Gewaltmonopol des Staates als Instrument der Gewaltbegrenzung.   </a:t>
            </a:r>
          </a:p>
          <a:p>
            <a:pPr marL="231115" indent="-231115">
              <a:buFont typeface="Arial" panose="020B0604020202020204" pitchFamily="34" charset="0"/>
              <a:buChar char="•"/>
            </a:pPr>
            <a:r>
              <a:rPr lang="de-DE" b="1" dirty="0"/>
              <a:t>Von Kaufhandlung und Wucher: </a:t>
            </a:r>
            <a:r>
              <a:rPr lang="de-DE" b="0" dirty="0"/>
              <a:t>Die ideale Gesellschaft wäre zwar eine solche in der sich alle wechselseitig aushelfen, ohne Gewinnmaximierung („Bergpredigtzustand“). Tatsächliches gesellschaftliches Leben ist aber von den Begierden, Eigeninteressen etc.  Deshalb: Märkte! Aber unter restringierenden Bedingungen: Fairer Preis, keine Monopole!. Moderate Preisaufschläge sind ok (Minimierung von Risiken) </a:t>
            </a:r>
            <a:r>
              <a:rPr lang="de-DE" dirty="0"/>
              <a:t> </a:t>
            </a:r>
          </a:p>
          <a:p>
            <a:endParaRPr lang="de-DE" dirty="0"/>
          </a:p>
          <a:p>
            <a:r>
              <a:rPr lang="de-DE" b="1" dirty="0"/>
              <a:t>Ausgangspunkte von Lohmann: </a:t>
            </a:r>
          </a:p>
          <a:p>
            <a:endParaRPr lang="de-DE" dirty="0"/>
          </a:p>
          <a:p>
            <a:r>
              <a:rPr lang="de-DE" dirty="0"/>
              <a:t>Höchstes Gut im christlichen Horizont: „Leben in versöhnter Verschiedenheit.“  Biblische </a:t>
            </a:r>
            <a:r>
              <a:rPr lang="de-DE" dirty="0" err="1"/>
              <a:t>Perspketiven</a:t>
            </a:r>
            <a:r>
              <a:rPr lang="de-DE" dirty="0"/>
              <a:t>: Alttestamentlich: Das </a:t>
            </a:r>
            <a:r>
              <a:rPr lang="de-DE" dirty="0" err="1"/>
              <a:t>messsianische</a:t>
            </a:r>
            <a:r>
              <a:rPr lang="de-DE" dirty="0"/>
              <a:t> Friedensreich (Jes. 11, 6-9); </a:t>
            </a:r>
            <a:r>
              <a:rPr lang="de-DE" dirty="0" err="1"/>
              <a:t>Ntl</a:t>
            </a:r>
            <a:r>
              <a:rPr lang="de-DE" dirty="0"/>
              <a:t>- Das wahre Leben (</a:t>
            </a:r>
            <a:r>
              <a:rPr lang="de-DE" dirty="0" err="1"/>
              <a:t>thäs</a:t>
            </a:r>
            <a:r>
              <a:rPr lang="de-DE" dirty="0"/>
              <a:t> </a:t>
            </a:r>
            <a:r>
              <a:rPr lang="de-DE" dirty="0" err="1"/>
              <a:t>ontos</a:t>
            </a:r>
            <a:r>
              <a:rPr lang="de-DE" dirty="0"/>
              <a:t> </a:t>
            </a:r>
            <a:r>
              <a:rPr lang="de-DE" dirty="0" err="1"/>
              <a:t>zoäs</a:t>
            </a:r>
            <a:r>
              <a:rPr lang="de-DE" dirty="0"/>
              <a:t>). </a:t>
            </a:r>
          </a:p>
          <a:p>
            <a:endParaRPr lang="de-DE" dirty="0"/>
          </a:p>
          <a:p>
            <a:r>
              <a:rPr lang="de-DE" dirty="0"/>
              <a:t>Die Verwirklichung des „Guten“  (als Ersatzbegriff des Wertes) – bedarf aber bestimmter </a:t>
            </a:r>
            <a:r>
              <a:rPr lang="de-DE" dirty="0" err="1"/>
              <a:t>Zwischeninstanzsen</a:t>
            </a:r>
            <a:r>
              <a:rPr lang="de-DE" dirty="0"/>
              <a:t>, Leithorizonte, Werte: Würde, Liebe, Gerechtigkeit und Ganzheit. (Atl. </a:t>
            </a:r>
            <a:r>
              <a:rPr lang="de-DE" dirty="0" err="1"/>
              <a:t>Zedakah</a:t>
            </a:r>
            <a:r>
              <a:rPr lang="de-DE" dirty="0"/>
              <a:t>-Horizont) </a:t>
            </a:r>
          </a:p>
          <a:p>
            <a:r>
              <a:rPr lang="de-DE" dirty="0"/>
              <a:t>Diese Leithorizonte spielen in alle Lebensbereiche, Lebenssphären hinein. In einer bestimmten Lebenssphäre haben sie aber gestaltende, maßgebliche Kraft und Gestaltungswucht (Dickere Pfeile)</a:t>
            </a:r>
          </a:p>
          <a:p>
            <a:endParaRPr lang="de-DE" dirty="0"/>
          </a:p>
          <a:p>
            <a:pPr marL="231115" indent="-231115">
              <a:buAutoNum type="arabicPeriod"/>
            </a:pPr>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61754DDE-624D-4A55-9B60-B8A5D6CDBC17}" type="slidenum">
              <a:rPr lang="de-DE" smtClean="0"/>
              <a:t>11</a:t>
            </a:fld>
            <a:endParaRPr lang="de-DE"/>
          </a:p>
        </p:txBody>
      </p:sp>
    </p:spTree>
    <p:extLst>
      <p:ext uri="{BB962C8B-B14F-4D97-AF65-F5344CB8AC3E}">
        <p14:creationId xmlns:p14="http://schemas.microsoft.com/office/powerpoint/2010/main" val="38957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Alexander von Humboldts „Naturgemälde“  Erstmals Skizziert nach dem Aufstieg auf den </a:t>
            </a:r>
            <a:r>
              <a:rPr lang="de-DE" dirty="0" err="1"/>
              <a:t>Chimborazzo</a:t>
            </a:r>
            <a:r>
              <a:rPr lang="de-DE" dirty="0"/>
              <a:t>.</a:t>
            </a:r>
          </a:p>
          <a:p>
            <a:pPr marL="173336" indent="-173336">
              <a:buFont typeface="Arial" panose="020B0604020202020204" pitchFamily="34" charset="0"/>
              <a:buChar char="•"/>
            </a:pPr>
            <a:r>
              <a:rPr lang="de-DE" dirty="0"/>
              <a:t>Als früher ökologischer Gegenentwurf zum </a:t>
            </a:r>
            <a:r>
              <a:rPr lang="de-DE" dirty="0" err="1"/>
              <a:t>Linnésschen</a:t>
            </a:r>
            <a:r>
              <a:rPr lang="de-DE" dirty="0"/>
              <a:t> (hierarchischen) System der Pflanzen-Systematik: Eine ökologische Zusammenschau der Pflanzengesellschaften auf verschiedenen „Höhenlinien“</a:t>
            </a:r>
          </a:p>
          <a:p>
            <a:pPr marL="173336" indent="-173336">
              <a:buFont typeface="Arial" panose="020B0604020202020204" pitchFamily="34" charset="0"/>
              <a:buChar char="•"/>
            </a:pPr>
            <a:r>
              <a:rPr lang="de-DE" dirty="0"/>
              <a:t>Grundperspektiven:  Präzise Verortung von Pflanzen in einem topologischen Gesamtzusammenhang von Vernetzung. „(„Alles hängt mit allem zusammen“, aber nicht unorganisch nebeneinandergesetzt, sondern in einer bestimmbaren, lebendigen  Ordnung.) </a:t>
            </a:r>
          </a:p>
        </p:txBody>
      </p:sp>
      <p:sp>
        <p:nvSpPr>
          <p:cNvPr id="4" name="Foliennummernplatzhalter 3"/>
          <p:cNvSpPr>
            <a:spLocks noGrp="1"/>
          </p:cNvSpPr>
          <p:nvPr>
            <p:ph type="sldNum" sz="quarter" idx="5"/>
          </p:nvPr>
        </p:nvSpPr>
        <p:spPr/>
        <p:txBody>
          <a:bodyPr/>
          <a:lstStyle/>
          <a:p>
            <a:fld id="{61754DDE-624D-4A55-9B60-B8A5D6CDBC17}" type="slidenum">
              <a:rPr lang="de-DE" smtClean="0"/>
              <a:t>12</a:t>
            </a:fld>
            <a:endParaRPr lang="de-DE"/>
          </a:p>
        </p:txBody>
      </p:sp>
    </p:spTree>
    <p:extLst>
      <p:ext uri="{BB962C8B-B14F-4D97-AF65-F5344CB8AC3E}">
        <p14:creationId xmlns:p14="http://schemas.microsoft.com/office/powerpoint/2010/main" val="352073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einer Übersicht v. Klaus Tanner zu  H. Lenk und G. </a:t>
            </a:r>
            <a:r>
              <a:rPr lang="de-DE" dirty="0" err="1"/>
              <a:t>Ropohl</a:t>
            </a:r>
            <a:r>
              <a:rPr lang="de-DE" dirty="0"/>
              <a:t> (</a:t>
            </a:r>
            <a:r>
              <a:rPr lang="de-DE" dirty="0" err="1"/>
              <a:t>Hg</a:t>
            </a:r>
            <a:r>
              <a:rPr lang="de-DE" dirty="0"/>
              <a:t>.), Technik und Ethik,  Stuttgart 1989, S. 149-176</a:t>
            </a:r>
          </a:p>
        </p:txBody>
      </p:sp>
      <p:sp>
        <p:nvSpPr>
          <p:cNvPr id="4" name="Foliennummernplatzhalter 3"/>
          <p:cNvSpPr>
            <a:spLocks noGrp="1"/>
          </p:cNvSpPr>
          <p:nvPr>
            <p:ph type="sldNum" sz="quarter" idx="5"/>
          </p:nvPr>
        </p:nvSpPr>
        <p:spPr/>
        <p:txBody>
          <a:bodyPr/>
          <a:lstStyle/>
          <a:p>
            <a:fld id="{61754DDE-624D-4A55-9B60-B8A5D6CDBC17}" type="slidenum">
              <a:rPr lang="de-DE" smtClean="0"/>
              <a:t>2</a:t>
            </a:fld>
            <a:endParaRPr lang="de-DE"/>
          </a:p>
        </p:txBody>
      </p:sp>
    </p:spTree>
    <p:extLst>
      <p:ext uri="{BB962C8B-B14F-4D97-AF65-F5344CB8AC3E}">
        <p14:creationId xmlns:p14="http://schemas.microsoft.com/office/powerpoint/2010/main" val="220629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61754DDE-624D-4A55-9B60-B8A5D6CDBC17}" type="slidenum">
              <a:rPr lang="de-DE" smtClean="0"/>
              <a:t>3</a:t>
            </a:fld>
            <a:endParaRPr lang="de-DE"/>
          </a:p>
        </p:txBody>
      </p:sp>
    </p:spTree>
    <p:extLst>
      <p:ext uri="{BB962C8B-B14F-4D97-AF65-F5344CB8AC3E}">
        <p14:creationId xmlns:p14="http://schemas.microsoft.com/office/powerpoint/2010/main" val="116838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Definitorische Zitate: Hans Richard Reuter, </a:t>
            </a:r>
            <a:r>
              <a:rPr lang="de-DE" b="0" dirty="0"/>
              <a:t>Grundlagen und Methoden der Ethik in: Wolfgang Huber und andere, Handbuch  der Evangelische Ethik, S. 54ff  </a:t>
            </a:r>
          </a:p>
          <a:p>
            <a:endParaRPr lang="de-DE" b="0" dirty="0"/>
          </a:p>
          <a:p>
            <a:pPr defTabSz="924458"/>
            <a:r>
              <a:rPr lang="de-DE" dirty="0"/>
              <a:t>Ein </a:t>
            </a:r>
            <a:r>
              <a:rPr lang="de-DE" dirty="0" err="1"/>
              <a:t>Flüchtlinglingsboot</a:t>
            </a:r>
            <a:r>
              <a:rPr lang="de-DE" dirty="0"/>
              <a:t> als Altar und damit „Symbol“ für christliches Ethos angesichts von Migration….. </a:t>
            </a:r>
          </a:p>
          <a:p>
            <a:pPr defTabSz="924458"/>
            <a:endParaRPr lang="de-DE" b="0" dirty="0"/>
          </a:p>
          <a:p>
            <a:r>
              <a:rPr lang="de-DE" b="1" dirty="0"/>
              <a:t>Geschichte des Flüchtlingsboots als Altar: </a:t>
            </a:r>
          </a:p>
          <a:p>
            <a:r>
              <a:rPr lang="de-DE" b="0" i="0" dirty="0">
                <a:solidFill>
                  <a:srgbClr val="3E3E3E"/>
                </a:solidFill>
                <a:effectLst/>
                <a:latin typeface="Georgia" panose="02040502050405020303" pitchFamily="18" charset="0"/>
              </a:rPr>
              <a:t>Der Altar sei immer ein Symbol für Christus, so Woelki. Er selber sei mitten "in diesem Boot, das Menschen, junge und alte, Frauen und Kinder, über das Mittelmeer schleuste". Das Erzbistum Köln hatte das Holzboot gekauft, das von der Maltesischen Armee vor einigen Jahren bei einem Rettungseinsatz beschlagnahmt worden war. 80 bis 100 Menschen haben laut Woelki in diesem Boot "um ihr Leben gerudert". Sie seien von Libyen aufgebrochen, um vor Krieg und Terror zu fliehen.</a:t>
            </a:r>
            <a:r>
              <a:rPr lang="de-DE" b="1" i="0" dirty="0">
                <a:solidFill>
                  <a:srgbClr val="3E3E3E"/>
                </a:solidFill>
                <a:effectLst/>
                <a:latin typeface="Georgia" panose="02040502050405020303" pitchFamily="18" charset="0"/>
              </a:rPr>
              <a:t> (</a:t>
            </a:r>
            <a:r>
              <a:rPr lang="de-DE" b="1" dirty="0">
                <a:hlinkClick r:id="rId3"/>
              </a:rPr>
              <a:t>https://www.dw.com/de/ein-fl%C3%BCchtlingsboot-als-altar/a-19284214</a:t>
            </a:r>
            <a:r>
              <a:rPr lang="de-DE" b="1" dirty="0"/>
              <a:t>)</a:t>
            </a:r>
          </a:p>
          <a:p>
            <a:pPr marL="173336" indent="-173336">
              <a:buFont typeface="Arial" panose="020B0604020202020204" pitchFamily="34" charset="0"/>
              <a:buChar char="•"/>
            </a:pPr>
            <a:endParaRPr lang="de-DE" dirty="0"/>
          </a:p>
          <a:p>
            <a:endParaRPr lang="de-DE" dirty="0"/>
          </a:p>
          <a:p>
            <a:endParaRPr lang="de-DE" dirty="0"/>
          </a:p>
          <a:p>
            <a:endParaRPr lang="de-DE" dirty="0"/>
          </a:p>
          <a:p>
            <a:endParaRPr lang="de-DE" dirty="0"/>
          </a:p>
          <a:p>
            <a:r>
              <a:rPr lang="de-DE" b="1" dirty="0"/>
              <a:t>Jute statt Plastik  (Bild und Text): </a:t>
            </a:r>
            <a:r>
              <a:rPr lang="de-DE" dirty="0">
                <a:hlinkClick r:id="rId4"/>
              </a:rPr>
              <a:t>http://susannebreussalltagsdinge.blogspot.com/2013/05/horsache-nr-26-jute-statt-plastik-tasche.html</a:t>
            </a:r>
            <a:r>
              <a:rPr lang="de-DE" dirty="0"/>
              <a:t>)</a:t>
            </a:r>
            <a:endParaRPr lang="de-DE" b="1" dirty="0"/>
          </a:p>
          <a:p>
            <a:pPr algn="l"/>
            <a:r>
              <a:rPr lang="de-DE" b="0" i="0" dirty="0">
                <a:solidFill>
                  <a:srgbClr val="444444"/>
                </a:solidFill>
                <a:effectLst/>
                <a:latin typeface="Verdana" panose="020B0604030504040204" pitchFamily="34" charset="0"/>
              </a:rPr>
              <a:t>Heute begab sich die Sendung in das Jahr 1979 und beschäftigte sich mit der Jute statt Plastik-Tasche (Interview mit mir). Dabei handelt es sich um einen 40 x 40 cm großen einfachen und handgefertigten Stoffbeutel aus grobem Jutegewebe, der im Rahmen einer entwicklungspolitischen und gesellschaftskritischen Aktion in der Schweiz geschaffen wurde. 1979 startete die Kampagne auch in Österreich. Es ging ihr um Solidarität mit den Armen in der "Dritten Welt" und um Kritik an der westlichen Wachstums-, Konsum- und Wegwerfgesellschaft, die einen sozial und ökologisch problematischen Lebensstil hervorgebracht hatte.</a:t>
            </a:r>
            <a:endParaRPr lang="de-DE" b="0" i="0" dirty="0">
              <a:solidFill>
                <a:srgbClr val="444444"/>
              </a:solidFill>
              <a:effectLst/>
              <a:latin typeface="Arial" panose="020B0604020202020204" pitchFamily="34" charset="0"/>
            </a:endParaRPr>
          </a:p>
          <a:p>
            <a:pPr algn="l"/>
            <a:r>
              <a:rPr lang="de-DE" b="0" i="0" dirty="0">
                <a:solidFill>
                  <a:srgbClr val="444444"/>
                </a:solidFill>
                <a:effectLst/>
                <a:latin typeface="Verdana" panose="020B0604030504040204" pitchFamily="34" charset="0"/>
              </a:rPr>
              <a:t>Aus Jute war die Tasche, weil sie eine ökologische Alternative zu den allgegenwärtigen Einkaufstaschen aus Kunststoff darstellte und weil damit die völlig verarmte Bevölkerung in </a:t>
            </a:r>
            <a:r>
              <a:rPr lang="de-DE" b="0" i="0" dirty="0" err="1">
                <a:solidFill>
                  <a:srgbClr val="444444"/>
                </a:solidFill>
                <a:effectLst/>
                <a:latin typeface="Verdana" panose="020B0604030504040204" pitchFamily="34" charset="0"/>
              </a:rPr>
              <a:t>Bangladesh</a:t>
            </a:r>
            <a:r>
              <a:rPr lang="de-DE" b="0" i="0" dirty="0">
                <a:solidFill>
                  <a:srgbClr val="444444"/>
                </a:solidFill>
                <a:effectLst/>
                <a:latin typeface="Verdana" panose="020B0604030504040204" pitchFamily="34" charset="0"/>
              </a:rPr>
              <a:t> unterstützt werden konnte. </a:t>
            </a:r>
            <a:r>
              <a:rPr lang="de-DE" b="0" i="0" dirty="0" err="1">
                <a:solidFill>
                  <a:srgbClr val="444444"/>
                </a:solidFill>
                <a:effectLst/>
                <a:latin typeface="Verdana" panose="020B0604030504040204" pitchFamily="34" charset="0"/>
              </a:rPr>
              <a:t>Bangladesh</a:t>
            </a:r>
            <a:r>
              <a:rPr lang="de-DE" b="0" i="0" dirty="0">
                <a:solidFill>
                  <a:srgbClr val="444444"/>
                </a:solidFill>
                <a:effectLst/>
                <a:latin typeface="Verdana" panose="020B0604030504040204" pitchFamily="34" charset="0"/>
              </a:rPr>
              <a:t> konnte auf eine reiche Tradition an Juteproduktion und -verarbeitung zurück blicken. Durch die Umstellung der Seefracht auf Container fielen allerdings die bis dahin üblichen Transportsäcke aus Jute weg. Weiters hatte Jute als Exportartikel an Bedeutung verloren, weil immer mehr Produkte aus Kunststoffen und Kunstfasern hergestellt wurden.  </a:t>
            </a:r>
            <a:endParaRPr lang="de-DE" b="0" i="0" dirty="0">
              <a:solidFill>
                <a:srgbClr val="444444"/>
              </a:solidFill>
              <a:effectLst/>
              <a:latin typeface="Arial" panose="020B0604020202020204" pitchFamily="34" charset="0"/>
            </a:endParaRPr>
          </a:p>
          <a:p>
            <a:pPr algn="l"/>
            <a:r>
              <a:rPr lang="de-DE" b="0" i="0" dirty="0">
                <a:solidFill>
                  <a:srgbClr val="444444"/>
                </a:solidFill>
                <a:effectLst/>
                <a:latin typeface="Verdana" panose="020B0604030504040204" pitchFamily="34" charset="0"/>
              </a:rPr>
              <a:t>Wer in den späten 1970ern und frühen 1980ern politisch korrekt einkaufen wollte, verwendete dafür die Jutetasche. Sie wurde schnell zu einem in der Öffentlichkeit gut sichtbaren Symbol für die Alternativbewegung. Ihre Botschaft war: Ich schone die Umwelt und tue etwas für die Ärmsten. Später kamen auch andere Slogans als Aufdruck dazu, etwa "Atomkraft, nein danke!" </a:t>
            </a:r>
            <a:endParaRPr lang="de-DE" b="0" i="0" dirty="0">
              <a:solidFill>
                <a:srgbClr val="444444"/>
              </a:solidFill>
              <a:effectLst/>
              <a:latin typeface="Arial" panose="020B0604020202020204" pitchFamily="34" charset="0"/>
            </a:endParaRPr>
          </a:p>
          <a:p>
            <a:pPr algn="l"/>
            <a:r>
              <a:rPr lang="de-DE" b="0" i="0" dirty="0">
                <a:solidFill>
                  <a:srgbClr val="444444"/>
                </a:solidFill>
                <a:effectLst/>
                <a:latin typeface="Verdana" panose="020B0604030504040204" pitchFamily="34" charset="0"/>
              </a:rPr>
              <a:t>Die später vielfach als Stilsünde verspotteten Jutetaschen prägten in diesen Jahren nicht nur visuell das Stadtbild und die Orte alternativen Lebens. Sie waren, vor allem bei Regenwetter, auch mit der Nase wahrnehmbar, denn sie verströmten einen recht strengen Geruch. Zudem reizten sie empfindliche Hände und hinterließen Fasern auf der Kleidung. Kein Wunder also, dass sie später von Baumwolltaschen abgelöst wurden... </a:t>
            </a:r>
          </a:p>
          <a:p>
            <a:pPr algn="l"/>
            <a:endParaRPr lang="de-DE" b="0" i="0" dirty="0">
              <a:solidFill>
                <a:srgbClr val="444444"/>
              </a:solidFill>
              <a:effectLst/>
              <a:latin typeface="Verdana" panose="020B0604030504040204" pitchFamily="34" charset="0"/>
            </a:endParaRPr>
          </a:p>
          <a:p>
            <a:pPr algn="l"/>
            <a:endParaRPr lang="de-DE" b="0" i="0" dirty="0">
              <a:solidFill>
                <a:srgbClr val="444444"/>
              </a:solidFill>
              <a:effectLst/>
              <a:latin typeface="Verdana" panose="020B0604030504040204" pitchFamily="34" charset="0"/>
            </a:endParaRPr>
          </a:p>
          <a:p>
            <a:pPr algn="l"/>
            <a:r>
              <a:rPr lang="de-DE" b="1" i="0" dirty="0">
                <a:solidFill>
                  <a:srgbClr val="444444"/>
                </a:solidFill>
                <a:effectLst/>
                <a:latin typeface="Verdana" panose="020B0604030504040204" pitchFamily="34" charset="0"/>
              </a:rPr>
              <a:t>Jute statt Plastik II (Bild und Text:  </a:t>
            </a:r>
            <a:r>
              <a:rPr lang="de-DE" dirty="0">
                <a:hlinkClick r:id="rId5"/>
              </a:rPr>
              <a:t>https://www.jute-statt-plastik.de/de/ueberuns.html</a:t>
            </a:r>
            <a:r>
              <a:rPr lang="de-DE" dirty="0"/>
              <a:t>)</a:t>
            </a:r>
          </a:p>
          <a:p>
            <a:pPr algn="l"/>
            <a:endParaRPr lang="de-DE" b="1" i="0" dirty="0">
              <a:solidFill>
                <a:srgbClr val="444444"/>
              </a:solidFill>
              <a:effectLst/>
              <a:latin typeface="Verdana" panose="020B0604030504040204" pitchFamily="34" charset="0"/>
            </a:endParaRPr>
          </a:p>
          <a:p>
            <a:pPr algn="l"/>
            <a:endParaRPr lang="de-DE" b="1" i="0" dirty="0">
              <a:solidFill>
                <a:srgbClr val="444444"/>
              </a:solidFill>
              <a:effectLst/>
              <a:latin typeface="Verdana" panose="020B0604030504040204" pitchFamily="34" charset="0"/>
            </a:endParaRPr>
          </a:p>
          <a:p>
            <a:pPr algn="l"/>
            <a:endParaRPr lang="de-DE" b="1" i="0" dirty="0">
              <a:solidFill>
                <a:srgbClr val="444444"/>
              </a:solidFill>
              <a:effectLst/>
              <a:latin typeface="Verdana" panose="020B0604030504040204" pitchFamily="34" charset="0"/>
            </a:endParaRPr>
          </a:p>
          <a:p>
            <a:pPr algn="l"/>
            <a:endParaRPr lang="de-DE" b="0" i="0" dirty="0">
              <a:solidFill>
                <a:srgbClr val="444444"/>
              </a:solidFill>
              <a:effectLst/>
              <a:latin typeface="Arial" panose="020B0604020202020204" pitchFamily="34" charset="0"/>
            </a:endParaRPr>
          </a:p>
          <a:p>
            <a:endParaRPr lang="de-DE" b="1" dirty="0"/>
          </a:p>
        </p:txBody>
      </p:sp>
      <p:sp>
        <p:nvSpPr>
          <p:cNvPr id="4" name="Foliennummernplatzhalter 3"/>
          <p:cNvSpPr>
            <a:spLocks noGrp="1"/>
          </p:cNvSpPr>
          <p:nvPr>
            <p:ph type="sldNum" sz="quarter" idx="5"/>
          </p:nvPr>
        </p:nvSpPr>
        <p:spPr/>
        <p:txBody>
          <a:bodyPr/>
          <a:lstStyle/>
          <a:p>
            <a:fld id="{61754DDE-624D-4A55-9B60-B8A5D6CDBC17}" type="slidenum">
              <a:rPr lang="de-DE" smtClean="0"/>
              <a:t>4</a:t>
            </a:fld>
            <a:endParaRPr lang="de-DE"/>
          </a:p>
        </p:txBody>
      </p:sp>
    </p:spTree>
    <p:extLst>
      <p:ext uri="{BB962C8B-B14F-4D97-AF65-F5344CB8AC3E}">
        <p14:creationId xmlns:p14="http://schemas.microsoft.com/office/powerpoint/2010/main" val="358544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1425"/>
            <a:ext cx="5956300" cy="3351213"/>
          </a:xfrm>
        </p:spPr>
      </p:sp>
      <p:sp>
        <p:nvSpPr>
          <p:cNvPr id="3" name="Notizenplatzhalter 2"/>
          <p:cNvSpPr>
            <a:spLocks noGrp="1"/>
          </p:cNvSpPr>
          <p:nvPr>
            <p:ph type="body" idx="1"/>
          </p:nvPr>
        </p:nvSpPr>
        <p:spPr/>
        <p:txBody>
          <a:bodyPr/>
          <a:lstStyle/>
          <a:p>
            <a:r>
              <a:rPr lang="de-DE" b="1" dirty="0"/>
              <a:t>Bildquelle: </a:t>
            </a:r>
          </a:p>
          <a:p>
            <a:r>
              <a:rPr lang="de-DE" dirty="0">
                <a:hlinkClick r:id="rId3"/>
              </a:rPr>
              <a:t>https://www.stark-verlag.de/abitur-wissen-religion-christliche-ethik</a:t>
            </a:r>
            <a:endParaRPr lang="de-DE" dirty="0"/>
          </a:p>
          <a:p>
            <a:endParaRPr lang="de-DE" dirty="0"/>
          </a:p>
          <a:p>
            <a:endParaRPr lang="de-DE" dirty="0"/>
          </a:p>
          <a:p>
            <a:r>
              <a:rPr lang="de-DE" b="1" dirty="0"/>
              <a:t>Erläuterung: </a:t>
            </a:r>
            <a:r>
              <a:rPr lang="de-DE" dirty="0"/>
              <a:t>Als Titelbild zum Oberstufenwiederholungsband „Christliche Ethik“ aus dem Stark-Verlag.  </a:t>
            </a:r>
          </a:p>
          <a:p>
            <a:endParaRPr lang="de-DE" dirty="0"/>
          </a:p>
          <a:p>
            <a:endParaRPr lang="de-DE" dirty="0"/>
          </a:p>
          <a:p>
            <a:r>
              <a:rPr lang="de-DE" dirty="0"/>
              <a:t>Zitat Herms: E. Herms, Ethik als theologische Disziplin, in RGG</a:t>
            </a:r>
            <a:r>
              <a:rPr lang="de-DE" baseline="30000" dirty="0"/>
              <a:t>4 </a:t>
            </a:r>
            <a:r>
              <a:rPr lang="de-DE" baseline="0" dirty="0" err="1"/>
              <a:t>Bd</a:t>
            </a:r>
            <a:r>
              <a:rPr lang="de-DE" baseline="0" dirty="0"/>
              <a:t> 2, . </a:t>
            </a:r>
            <a:r>
              <a:rPr lang="de-DE" baseline="0" dirty="0" err="1"/>
              <a:t>Sp</a:t>
            </a:r>
            <a:r>
              <a:rPr lang="de-DE" baseline="0" dirty="0"/>
              <a:t>. 1611</a:t>
            </a:r>
          </a:p>
          <a:p>
            <a:endParaRPr lang="de-DE" baseline="0" dirty="0"/>
          </a:p>
        </p:txBody>
      </p:sp>
      <p:sp>
        <p:nvSpPr>
          <p:cNvPr id="4" name="Foliennummernplatzhalter 3"/>
          <p:cNvSpPr>
            <a:spLocks noGrp="1"/>
          </p:cNvSpPr>
          <p:nvPr>
            <p:ph type="sldNum" sz="quarter" idx="5"/>
          </p:nvPr>
        </p:nvSpPr>
        <p:spPr/>
        <p:txBody>
          <a:bodyPr/>
          <a:lstStyle/>
          <a:p>
            <a:fld id="{61754DDE-624D-4A55-9B60-B8A5D6CDBC17}" type="slidenum">
              <a:rPr lang="de-DE" smtClean="0"/>
              <a:t>5</a:t>
            </a:fld>
            <a:endParaRPr lang="de-DE"/>
          </a:p>
        </p:txBody>
      </p:sp>
    </p:spTree>
    <p:extLst>
      <p:ext uri="{BB962C8B-B14F-4D97-AF65-F5344CB8AC3E}">
        <p14:creationId xmlns:p14="http://schemas.microsoft.com/office/powerpoint/2010/main" val="6009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61754DDE-624D-4A55-9B60-B8A5D6CDBC17}" type="slidenum">
              <a:rPr lang="de-DE" smtClean="0"/>
              <a:t>6</a:t>
            </a:fld>
            <a:endParaRPr lang="de-DE"/>
          </a:p>
        </p:txBody>
      </p:sp>
    </p:spTree>
    <p:extLst>
      <p:ext uri="{BB962C8B-B14F-4D97-AF65-F5344CB8AC3E}">
        <p14:creationId xmlns:p14="http://schemas.microsoft.com/office/powerpoint/2010/main" val="218163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r>
              <a:rPr lang="de-DE" dirty="0"/>
              <a:t>Hannah Arendt. Urteilen. Texte zu Kants politischer Philosophie, München 1985, S.  97</a:t>
            </a:r>
          </a:p>
          <a:p>
            <a:endParaRPr lang="de-DE" dirty="0"/>
          </a:p>
          <a:p>
            <a:endParaRPr lang="de-DE" dirty="0"/>
          </a:p>
          <a:p>
            <a:r>
              <a:rPr lang="de-DE" b="1" dirty="0"/>
              <a:t>Bildquelle:</a:t>
            </a:r>
            <a:r>
              <a:rPr lang="de-DE" dirty="0"/>
              <a:t> </a:t>
            </a:r>
            <a:r>
              <a:rPr lang="de-DE" dirty="0">
                <a:hlinkClick r:id="rId3"/>
              </a:rPr>
              <a:t>https://www.ebay.de/itm/SG-7-Rhythmische-Messe-Mensch-sein-in-Christus-Lorby-/133069000079</a:t>
            </a:r>
            <a:r>
              <a:rPr lang="de-DE" dirty="0"/>
              <a:t> </a:t>
            </a:r>
          </a:p>
          <a:p>
            <a:endParaRPr lang="de-DE" dirty="0"/>
          </a:p>
          <a:p>
            <a:r>
              <a:rPr lang="de-DE" b="1" i="1" dirty="0"/>
              <a:t>Mensch sein in Christus – evangelisch gewendet</a:t>
            </a:r>
            <a:r>
              <a:rPr lang="de-DE" i="1" dirty="0"/>
              <a:t>: Bonhoeffer : Nicht „Ich möchte ein Heiliger werden“, sondern: „Ich möchte glauben lernen“.  Rechtfertigungstheologisch: In Christus ist man, wenn man im Glauben verstanden hat, dass man befreit ist  durch Jesus Christus)</a:t>
            </a:r>
          </a:p>
          <a:p>
            <a:pPr marL="231115" indent="-231115">
              <a:buFont typeface="+mj-lt"/>
              <a:buAutoNum type="arabicPeriod"/>
            </a:pPr>
            <a:endParaRPr lang="de-DE" dirty="0"/>
          </a:p>
          <a:p>
            <a:pPr marL="231115" indent="-231115">
              <a:buFont typeface="Arial" panose="020B0604020202020204" pitchFamily="34" charset="0"/>
              <a:buChar char="•"/>
            </a:pPr>
            <a:r>
              <a:rPr lang="de-DE" i="1" dirty="0" err="1"/>
              <a:t>Hofheinzens</a:t>
            </a:r>
            <a:r>
              <a:rPr lang="de-DE" i="1" dirty="0"/>
              <a:t>  Ansatz: </a:t>
            </a:r>
            <a:r>
              <a:rPr lang="de-DE" i="1" dirty="0" err="1"/>
              <a:t>kommunitäre</a:t>
            </a:r>
            <a:r>
              <a:rPr lang="de-DE" i="1" dirty="0"/>
              <a:t> Perspektive auf das Christum, u.zw. das Christentum in der pluralen Gesellschaft (Gemeinschaft in Gesellschaft)</a:t>
            </a:r>
          </a:p>
          <a:p>
            <a:pPr marL="231115" indent="-231115">
              <a:buFont typeface="Arial" panose="020B0604020202020204" pitchFamily="34" charset="0"/>
              <a:buChar char="•"/>
            </a:pPr>
            <a:r>
              <a:rPr lang="de-DE" i="1" dirty="0"/>
              <a:t>Sein in Christus bestimmt dabei: Die Gemeinschaft der Christinnen und Christen als Existenzraum für den Einzelnen.  </a:t>
            </a:r>
          </a:p>
          <a:p>
            <a:pPr marL="231115" indent="-231115">
              <a:buFont typeface="Arial" panose="020B0604020202020204" pitchFamily="34" charset="0"/>
              <a:buChar char="•"/>
            </a:pPr>
            <a:r>
              <a:rPr lang="de-DE" i="1" dirty="0"/>
              <a:t>Gemeindeethik als einladende Ethik (S. 76) mit durchaus individueller Perspektive) – </a:t>
            </a:r>
            <a:r>
              <a:rPr lang="de-DE" i="1" dirty="0" err="1"/>
              <a:t>Röm</a:t>
            </a:r>
            <a:r>
              <a:rPr lang="de-DE" i="1" dirty="0"/>
              <a:t> 14. 12 (muss Jeder für sich selbst muss Rechenschaft ablegen vor Gott. </a:t>
            </a:r>
            <a:endParaRPr lang="de-DE" b="1" i="1" dirty="0"/>
          </a:p>
          <a:p>
            <a:pPr marL="231115" indent="-231115">
              <a:buFont typeface="Arial" panose="020B0604020202020204" pitchFamily="34" charset="0"/>
              <a:buChar char="•"/>
            </a:pPr>
            <a:r>
              <a:rPr lang="de-DE" b="1" i="1" dirty="0"/>
              <a:t>Wahrnehmen: </a:t>
            </a:r>
            <a:r>
              <a:rPr lang="de-DE" b="0" i="1" dirty="0"/>
              <a:t>Aristoteles : Das Entscheidende liegt in der Wahrnehmung (Nik. Eth. 1109 B)</a:t>
            </a:r>
          </a:p>
          <a:p>
            <a:pPr marL="231115" indent="-231115">
              <a:buFont typeface="Arial" panose="020B0604020202020204" pitchFamily="34" charset="0"/>
              <a:buChar char="•"/>
            </a:pPr>
            <a:r>
              <a:rPr lang="de-DE" b="1" i="1" dirty="0"/>
              <a:t>Prüfen: </a:t>
            </a:r>
            <a:r>
              <a:rPr lang="de-DE" b="0" i="1" dirty="0"/>
              <a:t>Phil. 1, 10:  Prüfen, was das wesentliche ist. Noch genauer: das „wesentlich Seiende“ prüfen</a:t>
            </a:r>
          </a:p>
          <a:p>
            <a:pPr marL="231115" indent="-231115">
              <a:buFont typeface="Arial" panose="020B0604020202020204" pitchFamily="34" charset="0"/>
              <a:buChar char="•"/>
            </a:pPr>
            <a:r>
              <a:rPr lang="de-DE" b="1" i="1" dirty="0"/>
              <a:t>Urteilen</a:t>
            </a:r>
            <a:r>
              <a:rPr lang="de-DE" b="0" i="1" dirty="0"/>
              <a:t>:  1. Kor. 12, 10 : Unterscheidung als Unterscheidung der Geister;</a:t>
            </a:r>
            <a:endParaRPr lang="de-DE" b="1" i="1" dirty="0"/>
          </a:p>
          <a:p>
            <a:pPr marL="231115" indent="-231115">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5"/>
          </p:nvPr>
        </p:nvSpPr>
        <p:spPr/>
        <p:txBody>
          <a:bodyPr/>
          <a:lstStyle/>
          <a:p>
            <a:fld id="{61754DDE-624D-4A55-9B60-B8A5D6CDBC17}" type="slidenum">
              <a:rPr lang="de-DE" smtClean="0"/>
              <a:t>7</a:t>
            </a:fld>
            <a:endParaRPr lang="de-DE"/>
          </a:p>
        </p:txBody>
      </p:sp>
    </p:spTree>
    <p:extLst>
      <p:ext uri="{BB962C8B-B14F-4D97-AF65-F5344CB8AC3E}">
        <p14:creationId xmlns:p14="http://schemas.microsoft.com/office/powerpoint/2010/main" val="283876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Nochmalige Perspektive auf den Flüchtlingsboot als Symbol der Präsenz Jesu Christi unter den Glaubenden. </a:t>
            </a:r>
          </a:p>
          <a:p>
            <a:pPr marL="173336" indent="-173336">
              <a:buFont typeface="Arial" panose="020B0604020202020204" pitchFamily="34" charset="0"/>
              <a:buChar char="•"/>
            </a:pPr>
            <a:r>
              <a:rPr lang="de-DE" b="1" dirty="0"/>
              <a:t>Das Sein in Christus ist in der römisch-katholischen </a:t>
            </a:r>
            <a:r>
              <a:rPr lang="de-DE" dirty="0"/>
              <a:t>Tradition: Sakramental bestimmt. </a:t>
            </a:r>
          </a:p>
          <a:p>
            <a:pPr marL="173336" indent="-173336">
              <a:buFont typeface="Arial" panose="020B0604020202020204" pitchFamily="34" charset="0"/>
              <a:buChar char="•"/>
            </a:pPr>
            <a:r>
              <a:rPr lang="de-DE" b="1" dirty="0"/>
              <a:t>Sein in Christus in der ev. Tradition</a:t>
            </a:r>
            <a:r>
              <a:rPr lang="de-DE" dirty="0"/>
              <a:t>: Durch die Wortthematik bestimmt: Barmer Theologische Erklärung I;  </a:t>
            </a:r>
            <a:r>
              <a:rPr lang="de-DE" b="1" i="0" dirty="0">
                <a:solidFill>
                  <a:srgbClr val="222222"/>
                </a:solidFill>
                <a:effectLst/>
                <a:latin typeface="Source Sans Pro" panose="020B0503030403020204" pitchFamily="34" charset="0"/>
              </a:rPr>
              <a:t>Jesus Christus, wie er uns in der Heiligen Schrift bezeugt wird, ist das eine Wort Gottes, das wir zu hören, dem wir im Leben und im Sterben zu vertrauen und zu gehorchen haben.</a:t>
            </a:r>
          </a:p>
          <a:p>
            <a:pPr marL="173336" indent="-173336">
              <a:buFont typeface="Arial" panose="020B0604020202020204" pitchFamily="34" charset="0"/>
              <a:buChar char="•"/>
            </a:pPr>
            <a:endParaRPr lang="de-DE" b="1" i="0" dirty="0">
              <a:solidFill>
                <a:srgbClr val="222222"/>
              </a:solidFill>
              <a:effectLst/>
              <a:latin typeface="Source Sans Pro" panose="020B0503030403020204" pitchFamily="34" charset="0"/>
            </a:endParaRPr>
          </a:p>
          <a:p>
            <a:r>
              <a:rPr lang="de-DE" b="1" i="0" dirty="0">
                <a:solidFill>
                  <a:srgbClr val="222222"/>
                </a:solidFill>
                <a:effectLst/>
                <a:latin typeface="Source Sans Pro" panose="020B0503030403020204" pitchFamily="34" charset="0"/>
              </a:rPr>
              <a:t>Bildquellen: </a:t>
            </a:r>
          </a:p>
          <a:p>
            <a:pPr marL="171450" indent="-171450">
              <a:buFont typeface="Arial" panose="020B0604020202020204" pitchFamily="34" charset="0"/>
              <a:buChar char="•"/>
            </a:pPr>
            <a:r>
              <a:rPr lang="de-DE" i="0" dirty="0">
                <a:solidFill>
                  <a:srgbClr val="222222"/>
                </a:solidFill>
                <a:effectLst/>
                <a:latin typeface="Source Sans Pro" panose="020B0503030403020204" pitchFamily="34" charset="0"/>
              </a:rPr>
              <a:t>Flüchtlingsboot/Woelki: </a:t>
            </a:r>
            <a:r>
              <a:rPr lang="de-DE" b="1" dirty="0">
                <a:hlinkClick r:id="rId3"/>
              </a:rPr>
              <a:t>https://www.dw.com/de/ein-fl%C3%BCchtlingsboot-als-altar/a-19284214</a:t>
            </a:r>
            <a:r>
              <a:rPr lang="de-DE" b="1" dirty="0"/>
              <a:t>). </a:t>
            </a:r>
          </a:p>
          <a:p>
            <a:pPr marL="171450" indent="-171450">
              <a:buFont typeface="Arial" panose="020B0604020202020204" pitchFamily="34" charset="0"/>
              <a:buChar char="•"/>
            </a:pPr>
            <a:r>
              <a:rPr lang="de-DE" b="0" dirty="0"/>
              <a:t>Briefmarke Barmer Theologische Erklärung:  </a:t>
            </a:r>
            <a:r>
              <a:rPr lang="de-DE" dirty="0">
                <a:hlinkClick r:id="rId4"/>
              </a:rPr>
              <a:t>https://www.suche-briefmarken.de/marken/brd/d1984018.html</a:t>
            </a:r>
            <a:endParaRPr lang="de-DE" b="0" dirty="0"/>
          </a:p>
          <a:p>
            <a:pPr marL="173336" indent="-173336">
              <a:buFont typeface="Arial" panose="020B0604020202020204" pitchFamily="34" charset="0"/>
              <a:buChar char="•"/>
            </a:pPr>
            <a:endParaRPr lang="de-DE" dirty="0"/>
          </a:p>
          <a:p>
            <a:endParaRPr lang="de-DE" i="0" dirty="0">
              <a:solidFill>
                <a:srgbClr val="222222"/>
              </a:solidFill>
              <a:effectLst/>
              <a:latin typeface="Source Sans Pro" panose="020B0503030403020204" pitchFamily="34" charset="0"/>
            </a:endParaRPr>
          </a:p>
          <a:p>
            <a:endParaRPr lang="de-DE" i="0" dirty="0">
              <a:solidFill>
                <a:srgbClr val="222222"/>
              </a:solidFill>
              <a:effectLst/>
              <a:latin typeface="Source Sans Pro" panose="020B0503030403020204" pitchFamily="34" charset="0"/>
            </a:endParaRPr>
          </a:p>
          <a:p>
            <a:r>
              <a:rPr lang="de-DE" i="0" dirty="0">
                <a:solidFill>
                  <a:srgbClr val="222222"/>
                </a:solidFill>
                <a:effectLst/>
                <a:latin typeface="Source Sans Pro" panose="020B0503030403020204" pitchFamily="34" charset="0"/>
              </a:rPr>
              <a:t> </a:t>
            </a:r>
            <a:endParaRPr lang="de-DE" dirty="0"/>
          </a:p>
        </p:txBody>
      </p:sp>
      <p:sp>
        <p:nvSpPr>
          <p:cNvPr id="4" name="Foliennummernplatzhalter 3"/>
          <p:cNvSpPr>
            <a:spLocks noGrp="1"/>
          </p:cNvSpPr>
          <p:nvPr>
            <p:ph type="sldNum" sz="quarter" idx="5"/>
          </p:nvPr>
        </p:nvSpPr>
        <p:spPr/>
        <p:txBody>
          <a:bodyPr/>
          <a:lstStyle/>
          <a:p>
            <a:fld id="{61754DDE-624D-4A55-9B60-B8A5D6CDBC17}" type="slidenum">
              <a:rPr lang="de-DE" smtClean="0"/>
              <a:t>8</a:t>
            </a:fld>
            <a:endParaRPr lang="de-DE"/>
          </a:p>
        </p:txBody>
      </p:sp>
    </p:spTree>
    <p:extLst>
      <p:ext uri="{BB962C8B-B14F-4D97-AF65-F5344CB8AC3E}">
        <p14:creationId xmlns:p14="http://schemas.microsoft.com/office/powerpoint/2010/main" val="250873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1" dirty="0">
                <a:solidFill>
                  <a:srgbClr val="444444"/>
                </a:solidFill>
                <a:effectLst/>
                <a:latin typeface="Arial" panose="020B0604020202020204" pitchFamily="34" charset="0"/>
              </a:rPr>
              <a:t>C.R. bestimmt  als neues Aufgabengebiet für die theologische Ethik, nämlich das große Feld der „Zwischenphänomene“: Individual- wie sozialethische Phänomene, die den verhandelten Konflikten angewandter Ethik vorgelagert, aber maßgeblich an der Ausbildung und Durchsetzung moralischer Vorstellungen und ethischer Handlungsweisen beteiligt sind. Dazu gehören z.B. Angst und Furcht, Depression und andere Formen der Autoaggression, aber auch Vertrauen, Hoffnung oder Verantwortlichkeit. Der Blick richtet sich also auf Affekte und Emotionen, Intuitionen, Imaginationen, prozessuale Vollzüge und anderes mehr, die letztlich Phänomene der (Psycho-)Pathologie wie der Resilienz erklären können, und zwar in allen Bereichen der Ethik von der Sozial- bis zur Bio- und Technikethik (Quelle: </a:t>
            </a:r>
            <a:r>
              <a:rPr lang="de-DE" i="1" dirty="0">
                <a:hlinkClick r:id="rId3"/>
              </a:rPr>
              <a:t>https://www.etf.uni-bonn.de/de/ev-theol/einrichtungen/systematische-theologie/geschichte/profil-der-professur-fuer-systematische-theologie</a:t>
            </a:r>
            <a:r>
              <a:rPr lang="de-DE" i="1" dirty="0"/>
              <a:t>)</a:t>
            </a:r>
          </a:p>
          <a:p>
            <a:endParaRPr lang="de-DE" dirty="0"/>
          </a:p>
          <a:p>
            <a:r>
              <a:rPr lang="de-DE" dirty="0"/>
              <a:t>Eine vielschichtige Symbolik wird hier an einer </a:t>
            </a:r>
            <a:r>
              <a:rPr lang="de-DE" dirty="0" err="1"/>
              <a:t>Kintsugi</a:t>
            </a:r>
            <a:r>
              <a:rPr lang="de-DE" dirty="0"/>
              <a:t>-Schale versuchsweise aufgemacht, um einen ethischen Ansatz zu exemplifizieren: </a:t>
            </a:r>
          </a:p>
          <a:p>
            <a:pPr marL="231115" indent="-231115">
              <a:buAutoNum type="alphaLcParenR"/>
            </a:pPr>
            <a:r>
              <a:rPr lang="de-DE" dirty="0"/>
              <a:t>Das Leben als vom Zerbrechen bedrohte, fragmentarisch affizierte Existenz („So ist das Leben“ „</a:t>
            </a:r>
            <a:r>
              <a:rPr lang="de-DE" dirty="0" err="1"/>
              <a:t>How</a:t>
            </a:r>
            <a:r>
              <a:rPr lang="de-DE" dirty="0"/>
              <a:t> fragile </a:t>
            </a:r>
            <a:r>
              <a:rPr lang="de-DE" dirty="0" err="1"/>
              <a:t>we</a:t>
            </a:r>
            <a:r>
              <a:rPr lang="de-DE" dirty="0"/>
              <a:t> </a:t>
            </a:r>
            <a:r>
              <a:rPr lang="de-DE" dirty="0" err="1"/>
              <a:t>are</a:t>
            </a:r>
            <a:r>
              <a:rPr lang="de-DE" dirty="0"/>
              <a:t>“ (Sting))</a:t>
            </a:r>
          </a:p>
          <a:p>
            <a:pPr marL="231115" indent="-231115">
              <a:buAutoNum type="alphaLcParenR"/>
            </a:pPr>
            <a:r>
              <a:rPr lang="de-DE" dirty="0"/>
              <a:t>Erweiterungsbedürftiges Theoriesymbol für die Eigenheit christlich theologischer Ethik: Ethik ist danach nicht primär die Formulierung, Rekonstruktion oder Kritik ethischer Systeme  oder Theoriebildung. Vielmehr muss sich  die Theologie (unter der Erfahrung des Lesens der Heiligen Schrift) auch in ethischen Fragen  als Erfahrungswissenschaft rekonstruieren und verstehen.</a:t>
            </a:r>
          </a:p>
          <a:p>
            <a:endParaRPr lang="de-DE" dirty="0"/>
          </a:p>
          <a:p>
            <a:r>
              <a:rPr lang="de-DE" dirty="0"/>
              <a:t>Zur Gestaltungsform der Schale der Schale: </a:t>
            </a:r>
          </a:p>
          <a:p>
            <a:r>
              <a:rPr lang="de-DE" dirty="0" err="1"/>
              <a:t>Kintsugi</a:t>
            </a:r>
            <a:r>
              <a:rPr lang="de-DE" dirty="0"/>
              <a:t>-Schale. Bildquelle: </a:t>
            </a:r>
            <a:r>
              <a:rPr lang="de-DE" dirty="0">
                <a:hlinkClick r:id="rId4"/>
              </a:rPr>
              <a:t>Zerbrechlich | Unser digitaler Passionsgottesdienst – YouTube</a:t>
            </a:r>
            <a:r>
              <a:rPr lang="de-DE" dirty="0"/>
              <a:t>/ Digitaler Passionsgottesdienst </a:t>
            </a:r>
          </a:p>
          <a:p>
            <a:r>
              <a:rPr lang="de-DE" b="0" i="0" dirty="0" err="1">
                <a:solidFill>
                  <a:srgbClr val="666666"/>
                </a:solidFill>
                <a:effectLst/>
                <a:latin typeface="Roboto"/>
              </a:rPr>
              <a:t>Kintsugi</a:t>
            </a:r>
            <a:r>
              <a:rPr lang="de-DE" b="0" i="0" dirty="0">
                <a:solidFill>
                  <a:srgbClr val="666666"/>
                </a:solidFill>
                <a:effectLst/>
                <a:latin typeface="Roboto"/>
              </a:rPr>
              <a:t> (jap. </a:t>
            </a:r>
            <a:r>
              <a:rPr lang="ja-JP" altLang="de-DE" b="0" i="0" dirty="0">
                <a:solidFill>
                  <a:srgbClr val="666666"/>
                </a:solidFill>
                <a:effectLst/>
                <a:latin typeface="Roboto"/>
              </a:rPr>
              <a:t>金継ぎ</a:t>
            </a:r>
            <a:r>
              <a:rPr lang="de-DE" altLang="ja-JP" b="0" i="0" dirty="0">
                <a:solidFill>
                  <a:srgbClr val="666666"/>
                </a:solidFill>
                <a:effectLst/>
                <a:latin typeface="Roboto"/>
              </a:rPr>
              <a:t>, </a:t>
            </a:r>
            <a:r>
              <a:rPr lang="de-DE" b="0" i="0" dirty="0" err="1">
                <a:solidFill>
                  <a:srgbClr val="666666"/>
                </a:solidFill>
                <a:effectLst/>
                <a:latin typeface="Roboto"/>
              </a:rPr>
              <a:t>dt</a:t>
            </a:r>
            <a:r>
              <a:rPr lang="de-DE" b="0" i="0" dirty="0">
                <a:solidFill>
                  <a:srgbClr val="666666"/>
                </a:solidFill>
                <a:effectLst/>
                <a:latin typeface="Roboto"/>
              </a:rPr>
              <a:t>.„Goldverbindung, -flicken“) oder seltener </a:t>
            </a:r>
            <a:r>
              <a:rPr lang="de-DE" b="0" i="0" dirty="0" err="1">
                <a:solidFill>
                  <a:srgbClr val="666666"/>
                </a:solidFill>
                <a:effectLst/>
                <a:latin typeface="Roboto"/>
              </a:rPr>
              <a:t>Kintsukuroi</a:t>
            </a:r>
            <a:r>
              <a:rPr lang="de-DE" b="0" i="0" dirty="0">
                <a:solidFill>
                  <a:srgbClr val="666666"/>
                </a:solidFill>
                <a:effectLst/>
                <a:latin typeface="Roboto"/>
              </a:rPr>
              <a:t> (</a:t>
            </a:r>
            <a:r>
              <a:rPr lang="ja-JP" altLang="de-DE" b="0" i="0" dirty="0">
                <a:solidFill>
                  <a:srgbClr val="666666"/>
                </a:solidFill>
                <a:effectLst/>
                <a:latin typeface="Roboto"/>
              </a:rPr>
              <a:t>金繕い</a:t>
            </a:r>
            <a:r>
              <a:rPr lang="de-DE" altLang="ja-JP" b="0" i="0" dirty="0">
                <a:solidFill>
                  <a:srgbClr val="666666"/>
                </a:solidFill>
                <a:effectLst/>
                <a:latin typeface="Roboto"/>
              </a:rPr>
              <a:t>, „</a:t>
            </a:r>
            <a:r>
              <a:rPr lang="de-DE" b="0" i="0" dirty="0">
                <a:solidFill>
                  <a:srgbClr val="666666"/>
                </a:solidFill>
                <a:effectLst/>
                <a:latin typeface="Roboto"/>
              </a:rPr>
              <a:t>Goldreparatur“) ist eine traditionelle japanische Reparaturmethode für Keramik. Keramik- oder Porzellanbruchstücke werden mit </a:t>
            </a:r>
            <a:r>
              <a:rPr lang="de-DE" b="0" i="0" dirty="0" err="1">
                <a:solidFill>
                  <a:srgbClr val="666666"/>
                </a:solidFill>
                <a:effectLst/>
                <a:latin typeface="Roboto"/>
              </a:rPr>
              <a:t>Urushi</a:t>
            </a:r>
            <a:r>
              <a:rPr lang="de-DE" b="0" i="0" dirty="0">
                <a:solidFill>
                  <a:srgbClr val="666666"/>
                </a:solidFill>
                <a:effectLst/>
                <a:latin typeface="Roboto"/>
              </a:rPr>
              <a:t>-Lack geklebt, fehlende Scherben werden mit einer in mehreren Schichten aufgetragenen </a:t>
            </a:r>
            <a:r>
              <a:rPr lang="de-DE" b="0" i="0" dirty="0" err="1">
                <a:solidFill>
                  <a:srgbClr val="666666"/>
                </a:solidFill>
                <a:effectLst/>
                <a:latin typeface="Roboto"/>
              </a:rPr>
              <a:t>Urushi-Kittmasse</a:t>
            </a:r>
            <a:r>
              <a:rPr lang="de-DE" b="0" i="0" dirty="0">
                <a:solidFill>
                  <a:srgbClr val="666666"/>
                </a:solidFill>
                <a:effectLst/>
                <a:latin typeface="Roboto"/>
              </a:rPr>
              <a:t> ergänzt, in die feinstes Pulvergold oder andere Materialien eingefügt werden.</a:t>
            </a:r>
            <a:endParaRPr lang="de-DE" dirty="0"/>
          </a:p>
          <a:p>
            <a:endParaRPr lang="de-DE" dirty="0"/>
          </a:p>
          <a:p>
            <a:r>
              <a:rPr lang="de-DE" dirty="0"/>
              <a:t>Theologische Ethik als Theorie der menschlichen Lebensführung hat es immer mit dem Leben als fragmentarischem Geschehen zu tun, deshalb auch als mit persönlich emotionalen Brüchen, Befürchtungen, Angst, Wut, Stolz, Ermüdung etc. Diese Zwischenphänomene wurden bisher in der Ethik wenig berücksichtigt.  Sie sind aber eminente Faktoren bei ethischen Entscheidungen. </a:t>
            </a:r>
          </a:p>
          <a:p>
            <a:endParaRPr lang="de-DE" b="1" dirty="0"/>
          </a:p>
          <a:p>
            <a:r>
              <a:rPr lang="de-DE" b="1" dirty="0"/>
              <a:t>Bildquellen:</a:t>
            </a:r>
          </a:p>
          <a:p>
            <a:pPr marL="171450" indent="-171450">
              <a:buFont typeface="Arial" panose="020B0604020202020204" pitchFamily="34" charset="0"/>
              <a:buChar char="•"/>
            </a:pPr>
            <a:r>
              <a:rPr lang="de-DE" dirty="0"/>
              <a:t>Schale: </a:t>
            </a:r>
            <a:r>
              <a:rPr lang="de-DE" dirty="0">
                <a:hlinkClick r:id="rId5"/>
              </a:rPr>
              <a:t>https://www.suche-briefmarken.de/marken/brd/d1984018.html</a:t>
            </a:r>
            <a:endParaRPr lang="de-DE" dirty="0"/>
          </a:p>
          <a:p>
            <a:pPr marL="171450" indent="-171450">
              <a:buFont typeface="Arial" panose="020B0604020202020204" pitchFamily="34" charset="0"/>
              <a:buChar char="•"/>
            </a:pPr>
            <a:r>
              <a:rPr lang="de-DE" b="0" dirty="0"/>
              <a:t>Lesender Klosterschüler</a:t>
            </a:r>
            <a:r>
              <a:rPr lang="de-DE" dirty="0"/>
              <a:t>:  </a:t>
            </a:r>
            <a:r>
              <a:rPr lang="de-DE" dirty="0">
                <a:hlinkClick r:id="rId6"/>
              </a:rPr>
              <a:t>https://whrs9b.wordpress.com/2011/07/12/der-lesende-klosterschuler/</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61754DDE-624D-4A55-9B60-B8A5D6CDBC17}" type="slidenum">
              <a:rPr lang="de-DE" smtClean="0"/>
              <a:t>9</a:t>
            </a:fld>
            <a:endParaRPr lang="de-DE"/>
          </a:p>
        </p:txBody>
      </p:sp>
    </p:spTree>
    <p:extLst>
      <p:ext uri="{BB962C8B-B14F-4D97-AF65-F5344CB8AC3E}">
        <p14:creationId xmlns:p14="http://schemas.microsoft.com/office/powerpoint/2010/main" val="261596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D46E0-D84B-4206-A9C8-5B2E8A65D4D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3B8E646-1C7E-4706-A5B8-340A0DA2F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E463F53-1438-4D33-A501-2E5A4DC12137}"/>
              </a:ext>
            </a:extLst>
          </p:cNvPr>
          <p:cNvSpPr>
            <a:spLocks noGrp="1"/>
          </p:cNvSpPr>
          <p:nvPr>
            <p:ph type="dt" sz="half" idx="10"/>
          </p:nvPr>
        </p:nvSpPr>
        <p:spPr/>
        <p:txBody>
          <a:bodyPr/>
          <a:lstStyle/>
          <a:p>
            <a:fld id="{42522E5E-1634-41C4-851E-0595353C3A7F}" type="datetime1">
              <a:rPr lang="de-DE" smtClean="0"/>
              <a:t>16.04.2021</a:t>
            </a:fld>
            <a:endParaRPr lang="de-DE"/>
          </a:p>
        </p:txBody>
      </p:sp>
      <p:sp>
        <p:nvSpPr>
          <p:cNvPr id="5" name="Fußzeilenplatzhalter 4">
            <a:extLst>
              <a:ext uri="{FF2B5EF4-FFF2-40B4-BE49-F238E27FC236}">
                <a16:creationId xmlns:a16="http://schemas.microsoft.com/office/drawing/2014/main" id="{30FF95A4-4345-41A7-B646-3CB2AB3A8230}"/>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92B7A80D-6112-4A00-AD4E-C05F8F80FAF1}"/>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14107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9C353-C963-4FDE-B643-2974250973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F6B3BC1-BAEE-47E8-8DCD-5E93A328741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38747E-0E20-4B51-BC42-82B5400CED70}"/>
              </a:ext>
            </a:extLst>
          </p:cNvPr>
          <p:cNvSpPr>
            <a:spLocks noGrp="1"/>
          </p:cNvSpPr>
          <p:nvPr>
            <p:ph type="dt" sz="half" idx="10"/>
          </p:nvPr>
        </p:nvSpPr>
        <p:spPr/>
        <p:txBody>
          <a:bodyPr/>
          <a:lstStyle/>
          <a:p>
            <a:fld id="{1C2520D3-1D8E-42D5-A486-61D4DD84CAFC}" type="datetime1">
              <a:rPr lang="de-DE" smtClean="0"/>
              <a:t>16.04.2021</a:t>
            </a:fld>
            <a:endParaRPr lang="de-DE"/>
          </a:p>
        </p:txBody>
      </p:sp>
      <p:sp>
        <p:nvSpPr>
          <p:cNvPr id="5" name="Fußzeilenplatzhalter 4">
            <a:extLst>
              <a:ext uri="{FF2B5EF4-FFF2-40B4-BE49-F238E27FC236}">
                <a16:creationId xmlns:a16="http://schemas.microsoft.com/office/drawing/2014/main" id="{2DA315BE-F629-459F-B16C-3438D8228BCE}"/>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0A1F3A7B-6CD5-4FF1-B786-51215D64B5DC}"/>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217088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634967A-ED6F-473D-8235-9DBD6CF0558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9174421-5D6C-41D5-B99D-490F12A31B9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E6C737-3D96-4EA9-BD3A-F0C3CD98934D}"/>
              </a:ext>
            </a:extLst>
          </p:cNvPr>
          <p:cNvSpPr>
            <a:spLocks noGrp="1"/>
          </p:cNvSpPr>
          <p:nvPr>
            <p:ph type="dt" sz="half" idx="10"/>
          </p:nvPr>
        </p:nvSpPr>
        <p:spPr/>
        <p:txBody>
          <a:bodyPr/>
          <a:lstStyle/>
          <a:p>
            <a:fld id="{DEF2AC39-0C2B-4ADD-86BD-D724342C510A}" type="datetime1">
              <a:rPr lang="de-DE" smtClean="0"/>
              <a:t>16.04.2021</a:t>
            </a:fld>
            <a:endParaRPr lang="de-DE"/>
          </a:p>
        </p:txBody>
      </p:sp>
      <p:sp>
        <p:nvSpPr>
          <p:cNvPr id="5" name="Fußzeilenplatzhalter 4">
            <a:extLst>
              <a:ext uri="{FF2B5EF4-FFF2-40B4-BE49-F238E27FC236}">
                <a16:creationId xmlns:a16="http://schemas.microsoft.com/office/drawing/2014/main" id="{36C4472E-1C8B-4709-AC15-75E194958C29}"/>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BD99822B-52C3-48C6-B13A-50E97F86917A}"/>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1931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F31BC-99E5-48C7-813C-3DDB98B037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3C0CC3-00D5-466F-87CD-89DA9C0BF90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EDA86B-A996-445A-A10C-73F52DAFBA72}"/>
              </a:ext>
            </a:extLst>
          </p:cNvPr>
          <p:cNvSpPr>
            <a:spLocks noGrp="1"/>
          </p:cNvSpPr>
          <p:nvPr>
            <p:ph type="dt" sz="half" idx="10"/>
          </p:nvPr>
        </p:nvSpPr>
        <p:spPr/>
        <p:txBody>
          <a:bodyPr/>
          <a:lstStyle/>
          <a:p>
            <a:fld id="{2A7DE4C9-B3C2-4415-8759-A24B8743D445}" type="datetime1">
              <a:rPr lang="de-DE" smtClean="0"/>
              <a:t>16.04.2021</a:t>
            </a:fld>
            <a:endParaRPr lang="de-DE"/>
          </a:p>
        </p:txBody>
      </p:sp>
      <p:sp>
        <p:nvSpPr>
          <p:cNvPr id="5" name="Fußzeilenplatzhalter 4">
            <a:extLst>
              <a:ext uri="{FF2B5EF4-FFF2-40B4-BE49-F238E27FC236}">
                <a16:creationId xmlns:a16="http://schemas.microsoft.com/office/drawing/2014/main" id="{8DD5EA47-3895-484F-B6FF-F51D0FA6FCD4}"/>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F86C1528-0D3D-40B6-99C4-B84ABEF63C57}"/>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382848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9F8B5-DD88-471E-9A1A-9D212D1CEB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315E99A-24AC-46A4-8C0E-4C0384FFF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1B29EF3-3F7F-4AD9-A985-58E7A6CE9836}"/>
              </a:ext>
            </a:extLst>
          </p:cNvPr>
          <p:cNvSpPr>
            <a:spLocks noGrp="1"/>
          </p:cNvSpPr>
          <p:nvPr>
            <p:ph type="dt" sz="half" idx="10"/>
          </p:nvPr>
        </p:nvSpPr>
        <p:spPr/>
        <p:txBody>
          <a:bodyPr/>
          <a:lstStyle/>
          <a:p>
            <a:fld id="{6B0FA890-01D5-443D-B380-09528B91693D}" type="datetime1">
              <a:rPr lang="de-DE" smtClean="0"/>
              <a:t>16.04.2021</a:t>
            </a:fld>
            <a:endParaRPr lang="de-DE"/>
          </a:p>
        </p:txBody>
      </p:sp>
      <p:sp>
        <p:nvSpPr>
          <p:cNvPr id="5" name="Fußzeilenplatzhalter 4">
            <a:extLst>
              <a:ext uri="{FF2B5EF4-FFF2-40B4-BE49-F238E27FC236}">
                <a16:creationId xmlns:a16="http://schemas.microsoft.com/office/drawing/2014/main" id="{2BF1937F-D1E8-46A0-AD2B-15333D8CB320}"/>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A807D8BA-7DC5-4E69-8E04-14AF05DAB8FB}"/>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76985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1DF36-B1B1-42A7-B967-5CDCC223AE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C396E2C-59AF-429F-8D91-972221BB667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64D56B9-DE77-4F3B-9BD3-41AFB92A850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C4A9314-718A-4E6D-9987-2075531B32AA}"/>
              </a:ext>
            </a:extLst>
          </p:cNvPr>
          <p:cNvSpPr>
            <a:spLocks noGrp="1"/>
          </p:cNvSpPr>
          <p:nvPr>
            <p:ph type="dt" sz="half" idx="10"/>
          </p:nvPr>
        </p:nvSpPr>
        <p:spPr/>
        <p:txBody>
          <a:bodyPr/>
          <a:lstStyle/>
          <a:p>
            <a:fld id="{A602475B-4258-4C63-8DBF-ED8E96727F71}" type="datetime1">
              <a:rPr lang="de-DE" smtClean="0"/>
              <a:t>16.04.2021</a:t>
            </a:fld>
            <a:endParaRPr lang="de-DE"/>
          </a:p>
        </p:txBody>
      </p:sp>
      <p:sp>
        <p:nvSpPr>
          <p:cNvPr id="6" name="Fußzeilenplatzhalter 5">
            <a:extLst>
              <a:ext uri="{FF2B5EF4-FFF2-40B4-BE49-F238E27FC236}">
                <a16:creationId xmlns:a16="http://schemas.microsoft.com/office/drawing/2014/main" id="{5DA8D647-6585-4B7B-BA6A-BDB291D2F400}"/>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7" name="Foliennummernplatzhalter 6">
            <a:extLst>
              <a:ext uri="{FF2B5EF4-FFF2-40B4-BE49-F238E27FC236}">
                <a16:creationId xmlns:a16="http://schemas.microsoft.com/office/drawing/2014/main" id="{D62EA2FD-F802-4F70-807F-0C91150444D5}"/>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18973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E2728-40C7-4E60-BCBD-33581E74017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A40338E-6E3D-4AE5-9A7B-3177B7770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2418B54-A983-45A6-A7ED-07819643197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2C193CB-192A-4C9C-8F84-0312A8E3B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8F9BE8C-53B4-466C-BE1D-C57F80809A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A834862-DE66-472F-A3DC-31F95489BEE6}"/>
              </a:ext>
            </a:extLst>
          </p:cNvPr>
          <p:cNvSpPr>
            <a:spLocks noGrp="1"/>
          </p:cNvSpPr>
          <p:nvPr>
            <p:ph type="dt" sz="half" idx="10"/>
          </p:nvPr>
        </p:nvSpPr>
        <p:spPr/>
        <p:txBody>
          <a:bodyPr/>
          <a:lstStyle/>
          <a:p>
            <a:fld id="{8C1126A9-6C6C-4606-95C8-27450FF4844D}" type="datetime1">
              <a:rPr lang="de-DE" smtClean="0"/>
              <a:t>16.04.2021</a:t>
            </a:fld>
            <a:endParaRPr lang="de-DE"/>
          </a:p>
        </p:txBody>
      </p:sp>
      <p:sp>
        <p:nvSpPr>
          <p:cNvPr id="8" name="Fußzeilenplatzhalter 7">
            <a:extLst>
              <a:ext uri="{FF2B5EF4-FFF2-40B4-BE49-F238E27FC236}">
                <a16:creationId xmlns:a16="http://schemas.microsoft.com/office/drawing/2014/main" id="{F0C4A06E-F6CB-4426-A2D9-1E0A5F376B65}"/>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9" name="Foliennummernplatzhalter 8">
            <a:extLst>
              <a:ext uri="{FF2B5EF4-FFF2-40B4-BE49-F238E27FC236}">
                <a16:creationId xmlns:a16="http://schemas.microsoft.com/office/drawing/2014/main" id="{E6B02B0D-4E0A-4046-BC36-25C3B4CAC84D}"/>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268622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1E3C1-859D-4A32-AA62-9C9C47A7A31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923F065-8B94-42E1-A933-89A3A9CC8D2E}"/>
              </a:ext>
            </a:extLst>
          </p:cNvPr>
          <p:cNvSpPr>
            <a:spLocks noGrp="1"/>
          </p:cNvSpPr>
          <p:nvPr>
            <p:ph type="dt" sz="half" idx="10"/>
          </p:nvPr>
        </p:nvSpPr>
        <p:spPr/>
        <p:txBody>
          <a:bodyPr/>
          <a:lstStyle/>
          <a:p>
            <a:fld id="{E8437BEF-A13A-455D-B8B0-63AFC38D6623}" type="datetime1">
              <a:rPr lang="de-DE" smtClean="0"/>
              <a:t>16.04.2021</a:t>
            </a:fld>
            <a:endParaRPr lang="de-DE"/>
          </a:p>
        </p:txBody>
      </p:sp>
      <p:sp>
        <p:nvSpPr>
          <p:cNvPr id="4" name="Fußzeilenplatzhalter 3">
            <a:extLst>
              <a:ext uri="{FF2B5EF4-FFF2-40B4-BE49-F238E27FC236}">
                <a16:creationId xmlns:a16="http://schemas.microsoft.com/office/drawing/2014/main" id="{CB8D2B81-C3AD-4D29-A944-79AE612E214D}"/>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12F99B72-A097-4A08-A9BF-8F3E08D62BE5}"/>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375517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FFAD4CF-3225-4AC8-B729-356EAF5B5C7A}"/>
              </a:ext>
            </a:extLst>
          </p:cNvPr>
          <p:cNvSpPr>
            <a:spLocks noGrp="1"/>
          </p:cNvSpPr>
          <p:nvPr>
            <p:ph type="dt" sz="half" idx="10"/>
          </p:nvPr>
        </p:nvSpPr>
        <p:spPr/>
        <p:txBody>
          <a:bodyPr/>
          <a:lstStyle/>
          <a:p>
            <a:fld id="{68B31F4A-3AE2-455B-BCE3-0E8871773136}" type="datetime1">
              <a:rPr lang="de-DE" smtClean="0"/>
              <a:t>16.04.2021</a:t>
            </a:fld>
            <a:endParaRPr lang="de-DE"/>
          </a:p>
        </p:txBody>
      </p:sp>
      <p:sp>
        <p:nvSpPr>
          <p:cNvPr id="3" name="Fußzeilenplatzhalter 2">
            <a:extLst>
              <a:ext uri="{FF2B5EF4-FFF2-40B4-BE49-F238E27FC236}">
                <a16:creationId xmlns:a16="http://schemas.microsoft.com/office/drawing/2014/main" id="{F6F6BAB8-0437-454B-8E53-EFE6F455E77A}"/>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4" name="Foliennummernplatzhalter 3">
            <a:extLst>
              <a:ext uri="{FF2B5EF4-FFF2-40B4-BE49-F238E27FC236}">
                <a16:creationId xmlns:a16="http://schemas.microsoft.com/office/drawing/2014/main" id="{E4265AEC-2DA1-477F-AF1A-765A4A48A026}"/>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14705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7A134-45ED-4E4F-A582-0B15C5235E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2C6DB99-F60D-443E-A1D2-C970FD1F1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77D5555-8452-41D3-89B2-F630292BC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8B6B36-2924-4001-AE19-034CBEC45909}"/>
              </a:ext>
            </a:extLst>
          </p:cNvPr>
          <p:cNvSpPr>
            <a:spLocks noGrp="1"/>
          </p:cNvSpPr>
          <p:nvPr>
            <p:ph type="dt" sz="half" idx="10"/>
          </p:nvPr>
        </p:nvSpPr>
        <p:spPr/>
        <p:txBody>
          <a:bodyPr/>
          <a:lstStyle/>
          <a:p>
            <a:fld id="{7FD55DD1-0058-4E10-86EB-8C1D29D21B74}" type="datetime1">
              <a:rPr lang="de-DE" smtClean="0"/>
              <a:t>16.04.2021</a:t>
            </a:fld>
            <a:endParaRPr lang="de-DE"/>
          </a:p>
        </p:txBody>
      </p:sp>
      <p:sp>
        <p:nvSpPr>
          <p:cNvPr id="6" name="Fußzeilenplatzhalter 5">
            <a:extLst>
              <a:ext uri="{FF2B5EF4-FFF2-40B4-BE49-F238E27FC236}">
                <a16:creationId xmlns:a16="http://schemas.microsoft.com/office/drawing/2014/main" id="{55D918CD-6E47-4309-A3AF-A040518C808B}"/>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7" name="Foliennummernplatzhalter 6">
            <a:extLst>
              <a:ext uri="{FF2B5EF4-FFF2-40B4-BE49-F238E27FC236}">
                <a16:creationId xmlns:a16="http://schemas.microsoft.com/office/drawing/2014/main" id="{B5B9E2C4-E6DC-4A3B-9E5B-712B26CDA913}"/>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22910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63B28-6A39-477D-9EFF-35CB1B1492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54394B9-17F3-4F9F-B6A9-70B136749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BB16198-1818-44D2-B30A-8F7DF8DC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44CC88-7689-42B4-8C68-C93A88D93467}"/>
              </a:ext>
            </a:extLst>
          </p:cNvPr>
          <p:cNvSpPr>
            <a:spLocks noGrp="1"/>
          </p:cNvSpPr>
          <p:nvPr>
            <p:ph type="dt" sz="half" idx="10"/>
          </p:nvPr>
        </p:nvSpPr>
        <p:spPr/>
        <p:txBody>
          <a:bodyPr/>
          <a:lstStyle/>
          <a:p>
            <a:fld id="{D50F62A5-44CD-4BA0-943C-E0245DA4BBF0}" type="datetime1">
              <a:rPr lang="de-DE" smtClean="0"/>
              <a:t>16.04.2021</a:t>
            </a:fld>
            <a:endParaRPr lang="de-DE"/>
          </a:p>
        </p:txBody>
      </p:sp>
      <p:sp>
        <p:nvSpPr>
          <p:cNvPr id="6" name="Fußzeilenplatzhalter 5">
            <a:extLst>
              <a:ext uri="{FF2B5EF4-FFF2-40B4-BE49-F238E27FC236}">
                <a16:creationId xmlns:a16="http://schemas.microsoft.com/office/drawing/2014/main" id="{4F2D3895-7035-49BC-817C-64B6FDC8EDE0}"/>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7" name="Foliennummernplatzhalter 6">
            <a:extLst>
              <a:ext uri="{FF2B5EF4-FFF2-40B4-BE49-F238E27FC236}">
                <a16:creationId xmlns:a16="http://schemas.microsoft.com/office/drawing/2014/main" id="{D06B3489-83A8-42B0-A87F-E26A45899DD2}"/>
              </a:ext>
            </a:extLst>
          </p:cNvPr>
          <p:cNvSpPr>
            <a:spLocks noGrp="1"/>
          </p:cNvSpPr>
          <p:nvPr>
            <p:ph type="sldNum" sz="quarter" idx="12"/>
          </p:nvPr>
        </p:nvSpPr>
        <p:spPr/>
        <p:txBody>
          <a:bodyPr/>
          <a:lstStyle/>
          <a:p>
            <a:fld id="{F9FFDCA0-2AEA-4975-AFFC-851E2EA8DA1B}" type="slidenum">
              <a:rPr lang="de-DE" smtClean="0"/>
              <a:t>‹Nr.›</a:t>
            </a:fld>
            <a:endParaRPr lang="de-DE"/>
          </a:p>
        </p:txBody>
      </p:sp>
    </p:spTree>
    <p:extLst>
      <p:ext uri="{BB962C8B-B14F-4D97-AF65-F5344CB8AC3E}">
        <p14:creationId xmlns:p14="http://schemas.microsoft.com/office/powerpoint/2010/main" val="249126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A99047F-8139-41B6-85F7-DCC78E739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E9A15D7-B082-4A9C-9007-E9D8C9697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8669C0-6339-4985-9BB2-74754EB6B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DF024-E09A-48F6-AE0E-61D4C785E2CF}" type="datetime1">
              <a:rPr lang="de-DE" smtClean="0"/>
              <a:t>16.04.2021</a:t>
            </a:fld>
            <a:endParaRPr lang="de-DE"/>
          </a:p>
        </p:txBody>
      </p:sp>
      <p:sp>
        <p:nvSpPr>
          <p:cNvPr id="5" name="Fußzeilenplatzhalter 4">
            <a:extLst>
              <a:ext uri="{FF2B5EF4-FFF2-40B4-BE49-F238E27FC236}">
                <a16:creationId xmlns:a16="http://schemas.microsoft.com/office/drawing/2014/main" id="{0260DCA0-F0B7-46C0-9755-2FF2AE282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Dr. Ulrich Löffler, "Warum ist das denn christlich?". Begründungsmodelle christlicher Ethik.</a:t>
            </a:r>
          </a:p>
        </p:txBody>
      </p:sp>
      <p:sp>
        <p:nvSpPr>
          <p:cNvPr id="6" name="Foliennummernplatzhalter 5">
            <a:extLst>
              <a:ext uri="{FF2B5EF4-FFF2-40B4-BE49-F238E27FC236}">
                <a16:creationId xmlns:a16="http://schemas.microsoft.com/office/drawing/2014/main" id="{54B94337-E8F5-4B28-B0BD-C22D56A96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FDCA0-2AEA-4975-AFFC-851E2EA8DA1B}" type="slidenum">
              <a:rPr lang="de-DE" smtClean="0"/>
              <a:t>‹Nr.›</a:t>
            </a:fld>
            <a:endParaRPr lang="de-DE"/>
          </a:p>
        </p:txBody>
      </p:sp>
    </p:spTree>
    <p:extLst>
      <p:ext uri="{BB962C8B-B14F-4D97-AF65-F5344CB8AC3E}">
        <p14:creationId xmlns:p14="http://schemas.microsoft.com/office/powerpoint/2010/main" val="229168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9D9BA-A4DB-45A2-9092-4E9B965F0DB0}"/>
              </a:ext>
            </a:extLst>
          </p:cNvPr>
          <p:cNvSpPr>
            <a:spLocks noGrp="1"/>
          </p:cNvSpPr>
          <p:nvPr>
            <p:ph type="ctrTitle"/>
          </p:nvPr>
        </p:nvSpPr>
        <p:spPr/>
        <p:txBody>
          <a:bodyPr/>
          <a:lstStyle/>
          <a:p>
            <a:r>
              <a:rPr lang="de-DE" dirty="0"/>
              <a:t>Warum ist das denn christlich?</a:t>
            </a:r>
          </a:p>
        </p:txBody>
      </p:sp>
      <p:sp>
        <p:nvSpPr>
          <p:cNvPr id="3" name="Untertitel 2">
            <a:extLst>
              <a:ext uri="{FF2B5EF4-FFF2-40B4-BE49-F238E27FC236}">
                <a16:creationId xmlns:a16="http://schemas.microsoft.com/office/drawing/2014/main" id="{E3A2D6A1-1621-4E67-B597-5F11C26A0D3C}"/>
              </a:ext>
            </a:extLst>
          </p:cNvPr>
          <p:cNvSpPr>
            <a:spLocks noGrp="1"/>
          </p:cNvSpPr>
          <p:nvPr>
            <p:ph type="subTitle" idx="1"/>
          </p:nvPr>
        </p:nvSpPr>
        <p:spPr/>
        <p:txBody>
          <a:bodyPr/>
          <a:lstStyle/>
          <a:p>
            <a:r>
              <a:rPr lang="de-DE" dirty="0"/>
              <a:t>Begründungsmodelle christlicher Ethik</a:t>
            </a:r>
          </a:p>
        </p:txBody>
      </p:sp>
      <p:sp>
        <p:nvSpPr>
          <p:cNvPr id="4" name="Fußzeilenplatzhalter 3">
            <a:extLst>
              <a:ext uri="{FF2B5EF4-FFF2-40B4-BE49-F238E27FC236}">
                <a16:creationId xmlns:a16="http://schemas.microsoft.com/office/drawing/2014/main" id="{AF4F26C2-457E-4F92-824F-B145A25AA9AE}"/>
              </a:ext>
            </a:extLst>
          </p:cNvPr>
          <p:cNvSpPr>
            <a:spLocks noGrp="1"/>
          </p:cNvSpPr>
          <p:nvPr>
            <p:ph type="ftr" sz="quarter" idx="11"/>
          </p:nvPr>
        </p:nvSpPr>
        <p:spPr/>
        <p:txBody>
          <a:bodyPr/>
          <a:lstStyle/>
          <a:p>
            <a:r>
              <a:rPr lang="de-DE" dirty="0"/>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A9D86883-B2BD-478D-B62D-5B7333F29691}"/>
              </a:ext>
            </a:extLst>
          </p:cNvPr>
          <p:cNvSpPr>
            <a:spLocks noGrp="1"/>
          </p:cNvSpPr>
          <p:nvPr>
            <p:ph type="sldNum" sz="quarter" idx="12"/>
          </p:nvPr>
        </p:nvSpPr>
        <p:spPr/>
        <p:txBody>
          <a:bodyPr/>
          <a:lstStyle/>
          <a:p>
            <a:fld id="{F9FFDCA0-2AEA-4975-AFFC-851E2EA8DA1B}" type="slidenum">
              <a:rPr lang="de-DE" smtClean="0"/>
              <a:t>1</a:t>
            </a:fld>
            <a:endParaRPr lang="de-DE"/>
          </a:p>
        </p:txBody>
      </p:sp>
    </p:spTree>
    <p:extLst>
      <p:ext uri="{BB962C8B-B14F-4D97-AF65-F5344CB8AC3E}">
        <p14:creationId xmlns:p14="http://schemas.microsoft.com/office/powerpoint/2010/main" val="414689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4E33C-AAC1-44D3-BAA5-B645FA72E2BF}"/>
              </a:ext>
            </a:extLst>
          </p:cNvPr>
          <p:cNvSpPr>
            <a:spLocks noGrp="1"/>
          </p:cNvSpPr>
          <p:nvPr>
            <p:ph type="title"/>
          </p:nvPr>
        </p:nvSpPr>
        <p:spPr/>
        <p:txBody>
          <a:bodyPr/>
          <a:lstStyle/>
          <a:p>
            <a:pPr algn="ctr"/>
            <a:r>
              <a:rPr lang="de-DE" dirty="0"/>
              <a:t>Perspektive 2: ins Bild gesetzt</a:t>
            </a:r>
          </a:p>
        </p:txBody>
      </p:sp>
      <p:sp>
        <p:nvSpPr>
          <p:cNvPr id="3" name="Inhaltsplatzhalter 2">
            <a:extLst>
              <a:ext uri="{FF2B5EF4-FFF2-40B4-BE49-F238E27FC236}">
                <a16:creationId xmlns:a16="http://schemas.microsoft.com/office/drawing/2014/main" id="{70E0977D-8EB0-41BB-A0AA-29FEF0541FC1}"/>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3C76AB3E-2896-4986-B4E4-F2D7D8D2250E}"/>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B6007657-7579-4FFC-9C70-6A888E867756}"/>
              </a:ext>
            </a:extLst>
          </p:cNvPr>
          <p:cNvSpPr>
            <a:spLocks noGrp="1"/>
          </p:cNvSpPr>
          <p:nvPr>
            <p:ph type="sldNum" sz="quarter" idx="12"/>
          </p:nvPr>
        </p:nvSpPr>
        <p:spPr/>
        <p:txBody>
          <a:bodyPr/>
          <a:lstStyle/>
          <a:p>
            <a:fld id="{F9FFDCA0-2AEA-4975-AFFC-851E2EA8DA1B}" type="slidenum">
              <a:rPr lang="de-DE" smtClean="0"/>
              <a:t>10</a:t>
            </a:fld>
            <a:endParaRPr lang="de-DE"/>
          </a:p>
        </p:txBody>
      </p:sp>
      <p:pic>
        <p:nvPicPr>
          <p:cNvPr id="7" name="Grafik 6">
            <a:extLst>
              <a:ext uri="{FF2B5EF4-FFF2-40B4-BE49-F238E27FC236}">
                <a16:creationId xmlns:a16="http://schemas.microsoft.com/office/drawing/2014/main" id="{9312C207-6B8A-49B5-ACEF-7411A4575415}"/>
              </a:ext>
            </a:extLst>
          </p:cNvPr>
          <p:cNvPicPr>
            <a:picLocks noChangeAspect="1"/>
          </p:cNvPicPr>
          <p:nvPr/>
        </p:nvPicPr>
        <p:blipFill>
          <a:blip r:embed="rId3"/>
          <a:stretch>
            <a:fillRect/>
          </a:stretch>
        </p:blipFill>
        <p:spPr>
          <a:xfrm>
            <a:off x="1670548" y="1783710"/>
            <a:ext cx="8300766" cy="4435167"/>
          </a:xfrm>
          <a:prstGeom prst="rect">
            <a:avLst/>
          </a:prstGeom>
        </p:spPr>
      </p:pic>
    </p:spTree>
    <p:extLst>
      <p:ext uri="{BB962C8B-B14F-4D97-AF65-F5344CB8AC3E}">
        <p14:creationId xmlns:p14="http://schemas.microsoft.com/office/powerpoint/2010/main" val="80226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4BFDA-FE13-49CD-A0DF-640F79CAD9F4}"/>
              </a:ext>
            </a:extLst>
          </p:cNvPr>
          <p:cNvSpPr>
            <a:spLocks noGrp="1"/>
          </p:cNvSpPr>
          <p:nvPr>
            <p:ph type="title"/>
          </p:nvPr>
        </p:nvSpPr>
        <p:spPr>
          <a:xfrm>
            <a:off x="838200" y="365127"/>
            <a:ext cx="10515600" cy="365126"/>
          </a:xfrm>
        </p:spPr>
        <p:txBody>
          <a:bodyPr>
            <a:normAutofit fontScale="90000"/>
          </a:bodyPr>
          <a:lstStyle/>
          <a:p>
            <a:r>
              <a:rPr lang="de-DE" sz="2800" dirty="0">
                <a:solidFill>
                  <a:srgbClr val="FF0000"/>
                </a:solidFill>
              </a:rPr>
              <a:t>3. Friedrich Lohmann: Christliche Ethik als Güterethik</a:t>
            </a:r>
          </a:p>
        </p:txBody>
      </p:sp>
      <p:graphicFrame>
        <p:nvGraphicFramePr>
          <p:cNvPr id="6" name="Inhaltsplatzhalter 5">
            <a:extLst>
              <a:ext uri="{FF2B5EF4-FFF2-40B4-BE49-F238E27FC236}">
                <a16:creationId xmlns:a16="http://schemas.microsoft.com/office/drawing/2014/main" id="{1165671A-EA92-4142-8651-17DCA692A193}"/>
              </a:ext>
            </a:extLst>
          </p:cNvPr>
          <p:cNvGraphicFramePr>
            <a:graphicFrameLocks noGrp="1"/>
          </p:cNvGraphicFramePr>
          <p:nvPr>
            <p:ph idx="1"/>
            <p:extLst>
              <p:ext uri="{D42A27DB-BD31-4B8C-83A1-F6EECF244321}">
                <p14:modId xmlns:p14="http://schemas.microsoft.com/office/powerpoint/2010/main" val="331889767"/>
              </p:ext>
            </p:extLst>
          </p:nvPr>
        </p:nvGraphicFramePr>
        <p:xfrm>
          <a:off x="3921035" y="2533877"/>
          <a:ext cx="4349930" cy="4187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B5800A06-0AB2-4B62-81D5-6A462D663574}"/>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F913E74E-E874-4895-938B-F7D44C60BC22}"/>
              </a:ext>
            </a:extLst>
          </p:cNvPr>
          <p:cNvSpPr>
            <a:spLocks noGrp="1"/>
          </p:cNvSpPr>
          <p:nvPr>
            <p:ph type="sldNum" sz="quarter" idx="12"/>
          </p:nvPr>
        </p:nvSpPr>
        <p:spPr/>
        <p:txBody>
          <a:bodyPr/>
          <a:lstStyle/>
          <a:p>
            <a:fld id="{F9FFDCA0-2AEA-4975-AFFC-851E2EA8DA1B}" type="slidenum">
              <a:rPr lang="de-DE" smtClean="0"/>
              <a:t>11</a:t>
            </a:fld>
            <a:endParaRPr lang="de-DE"/>
          </a:p>
        </p:txBody>
      </p:sp>
      <p:sp>
        <p:nvSpPr>
          <p:cNvPr id="9" name="Ellipse 8">
            <a:extLst>
              <a:ext uri="{FF2B5EF4-FFF2-40B4-BE49-F238E27FC236}">
                <a16:creationId xmlns:a16="http://schemas.microsoft.com/office/drawing/2014/main" id="{2F04EB97-D20C-4E83-B02D-928A8269B691}"/>
              </a:ext>
            </a:extLst>
          </p:cNvPr>
          <p:cNvSpPr/>
          <p:nvPr/>
        </p:nvSpPr>
        <p:spPr>
          <a:xfrm>
            <a:off x="4311274" y="864580"/>
            <a:ext cx="2532017" cy="123316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Leben in versöhnter Verschiedenheit</a:t>
            </a:r>
          </a:p>
        </p:txBody>
      </p:sp>
      <p:sp>
        <p:nvSpPr>
          <p:cNvPr id="10" name="Ellipse 9">
            <a:extLst>
              <a:ext uri="{FF2B5EF4-FFF2-40B4-BE49-F238E27FC236}">
                <a16:creationId xmlns:a16="http://schemas.microsoft.com/office/drawing/2014/main" id="{EA45429F-E509-411C-BA2E-9800B09EF849}"/>
              </a:ext>
            </a:extLst>
          </p:cNvPr>
          <p:cNvSpPr/>
          <p:nvPr/>
        </p:nvSpPr>
        <p:spPr>
          <a:xfrm>
            <a:off x="838200" y="2157684"/>
            <a:ext cx="1436914" cy="752385"/>
          </a:xfrm>
          <a:prstGeom prst="ellipse">
            <a:avLst/>
          </a:prstGeom>
          <a:ln w="571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Würde</a:t>
            </a:r>
          </a:p>
        </p:txBody>
      </p:sp>
      <p:sp>
        <p:nvSpPr>
          <p:cNvPr id="11" name="Ellipse 10">
            <a:extLst>
              <a:ext uri="{FF2B5EF4-FFF2-40B4-BE49-F238E27FC236}">
                <a16:creationId xmlns:a16="http://schemas.microsoft.com/office/drawing/2014/main" id="{4ADC39E2-BA7C-4302-931C-02178C3CC589}"/>
              </a:ext>
            </a:extLst>
          </p:cNvPr>
          <p:cNvSpPr/>
          <p:nvPr/>
        </p:nvSpPr>
        <p:spPr>
          <a:xfrm>
            <a:off x="3034398" y="2205718"/>
            <a:ext cx="1436914" cy="752385"/>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Liebe</a:t>
            </a:r>
          </a:p>
        </p:txBody>
      </p:sp>
      <p:sp>
        <p:nvSpPr>
          <p:cNvPr id="12" name="Ellipse 11">
            <a:extLst>
              <a:ext uri="{FF2B5EF4-FFF2-40B4-BE49-F238E27FC236}">
                <a16:creationId xmlns:a16="http://schemas.microsoft.com/office/drawing/2014/main" id="{46398E3B-A846-4C92-8E29-0CB14B37C50E}"/>
              </a:ext>
            </a:extLst>
          </p:cNvPr>
          <p:cNvSpPr/>
          <p:nvPr/>
        </p:nvSpPr>
        <p:spPr>
          <a:xfrm>
            <a:off x="7325434" y="2205718"/>
            <a:ext cx="1611086" cy="752385"/>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Gerechtigkeit</a:t>
            </a:r>
          </a:p>
        </p:txBody>
      </p:sp>
      <p:cxnSp>
        <p:nvCxnSpPr>
          <p:cNvPr id="15" name="Gerade Verbindung mit Pfeil 14">
            <a:extLst>
              <a:ext uri="{FF2B5EF4-FFF2-40B4-BE49-F238E27FC236}">
                <a16:creationId xmlns:a16="http://schemas.microsoft.com/office/drawing/2014/main" id="{2FF4CE2D-E85A-4A8E-BDBB-050C5621D19D}"/>
              </a:ext>
            </a:extLst>
          </p:cNvPr>
          <p:cNvCxnSpPr>
            <a:cxnSpLocks/>
            <a:stCxn id="10" idx="5"/>
          </p:cNvCxnSpPr>
          <p:nvPr/>
        </p:nvCxnSpPr>
        <p:spPr>
          <a:xfrm>
            <a:off x="2064683" y="2799885"/>
            <a:ext cx="4153237" cy="256894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639E2A31-86DD-44E0-AB44-69D4A9438AF5}"/>
              </a:ext>
            </a:extLst>
          </p:cNvPr>
          <p:cNvCxnSpPr/>
          <p:nvPr/>
        </p:nvCxnSpPr>
        <p:spPr>
          <a:xfrm>
            <a:off x="1789611" y="2910069"/>
            <a:ext cx="3526972" cy="2341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BF4DCC92-8A31-4204-A1DE-9EBD159FE2D6}"/>
              </a:ext>
            </a:extLst>
          </p:cNvPr>
          <p:cNvCxnSpPr/>
          <p:nvPr/>
        </p:nvCxnSpPr>
        <p:spPr>
          <a:xfrm>
            <a:off x="1366521" y="2910069"/>
            <a:ext cx="3544752" cy="23412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F8A7A1F2-3152-48E1-95E5-0AAC587678B5}"/>
              </a:ext>
            </a:extLst>
          </p:cNvPr>
          <p:cNvCxnSpPr>
            <a:cxnSpLocks/>
          </p:cNvCxnSpPr>
          <p:nvPr/>
        </p:nvCxnSpPr>
        <p:spPr>
          <a:xfrm>
            <a:off x="2243331" y="2697912"/>
            <a:ext cx="2269174" cy="120220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1FA0AE74-DDC2-4A76-BFA8-92D9007FAE97}"/>
              </a:ext>
            </a:extLst>
          </p:cNvPr>
          <p:cNvCxnSpPr/>
          <p:nvPr/>
        </p:nvCxnSpPr>
        <p:spPr>
          <a:xfrm>
            <a:off x="4094320" y="2929218"/>
            <a:ext cx="637633" cy="10511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3E0F569C-AE22-4611-B258-B36C7C321305}"/>
              </a:ext>
            </a:extLst>
          </p:cNvPr>
          <p:cNvCxnSpPr>
            <a:cxnSpLocks/>
          </p:cNvCxnSpPr>
          <p:nvPr/>
        </p:nvCxnSpPr>
        <p:spPr>
          <a:xfrm>
            <a:off x="4354960" y="2806719"/>
            <a:ext cx="1096998" cy="123723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AED20BC-E3A1-460E-8860-2CAB8BDD9A89}"/>
              </a:ext>
            </a:extLst>
          </p:cNvPr>
          <p:cNvCxnSpPr>
            <a:cxnSpLocks/>
            <a:stCxn id="11" idx="5"/>
          </p:cNvCxnSpPr>
          <p:nvPr/>
        </p:nvCxnSpPr>
        <p:spPr>
          <a:xfrm>
            <a:off x="4260881" y="2847919"/>
            <a:ext cx="1282909" cy="1838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9A8323C-2F93-46A4-9934-81AD01E0C3B9}"/>
              </a:ext>
            </a:extLst>
          </p:cNvPr>
          <p:cNvCxnSpPr>
            <a:cxnSpLocks/>
            <a:stCxn id="11" idx="6"/>
          </p:cNvCxnSpPr>
          <p:nvPr/>
        </p:nvCxnSpPr>
        <p:spPr>
          <a:xfrm>
            <a:off x="4471312" y="2581911"/>
            <a:ext cx="2117665" cy="2004135"/>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sp>
        <p:nvSpPr>
          <p:cNvPr id="44" name="Ellipse 43">
            <a:extLst>
              <a:ext uri="{FF2B5EF4-FFF2-40B4-BE49-F238E27FC236}">
                <a16:creationId xmlns:a16="http://schemas.microsoft.com/office/drawing/2014/main" id="{1FEF55B6-2ADD-45A4-A79C-59B76A4F0D81}"/>
              </a:ext>
            </a:extLst>
          </p:cNvPr>
          <p:cNvSpPr/>
          <p:nvPr/>
        </p:nvSpPr>
        <p:spPr>
          <a:xfrm>
            <a:off x="9775667" y="2047500"/>
            <a:ext cx="1611086" cy="752385"/>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Ganzheit</a:t>
            </a:r>
          </a:p>
        </p:txBody>
      </p:sp>
      <p:cxnSp>
        <p:nvCxnSpPr>
          <p:cNvPr id="52" name="Gerade Verbindung mit Pfeil 51">
            <a:extLst>
              <a:ext uri="{FF2B5EF4-FFF2-40B4-BE49-F238E27FC236}">
                <a16:creationId xmlns:a16="http://schemas.microsoft.com/office/drawing/2014/main" id="{9B2B29AE-39F5-44B3-B993-E7054B536778}"/>
              </a:ext>
            </a:extLst>
          </p:cNvPr>
          <p:cNvCxnSpPr>
            <a:stCxn id="12" idx="3"/>
          </p:cNvCxnSpPr>
          <p:nvPr/>
        </p:nvCxnSpPr>
        <p:spPr>
          <a:xfrm flipH="1">
            <a:off x="6369059" y="2847919"/>
            <a:ext cx="1192313" cy="79984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7CB3763B-8583-47BF-ADD7-3D62FC7A6DF8}"/>
              </a:ext>
            </a:extLst>
          </p:cNvPr>
          <p:cNvCxnSpPr>
            <a:cxnSpLocks/>
          </p:cNvCxnSpPr>
          <p:nvPr/>
        </p:nvCxnSpPr>
        <p:spPr>
          <a:xfrm flipH="1">
            <a:off x="6767625" y="2958001"/>
            <a:ext cx="1187855" cy="11704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00E6B56E-E0AD-45C8-9207-383B501E0F9F}"/>
              </a:ext>
            </a:extLst>
          </p:cNvPr>
          <p:cNvCxnSpPr>
            <a:stCxn id="12" idx="4"/>
          </p:cNvCxnSpPr>
          <p:nvPr/>
        </p:nvCxnSpPr>
        <p:spPr>
          <a:xfrm flipH="1">
            <a:off x="7008987" y="2958103"/>
            <a:ext cx="1121990" cy="17280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4770AD2B-7634-4256-B8EF-CE5DDA4943C9}"/>
              </a:ext>
            </a:extLst>
          </p:cNvPr>
          <p:cNvCxnSpPr>
            <a:stCxn id="12" idx="5"/>
          </p:cNvCxnSpPr>
          <p:nvPr/>
        </p:nvCxnSpPr>
        <p:spPr>
          <a:xfrm flipH="1">
            <a:off x="7138219" y="2847919"/>
            <a:ext cx="1562363" cy="226485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EC782AAD-FBDE-4176-8FA8-AE3178EE5CD8}"/>
              </a:ext>
            </a:extLst>
          </p:cNvPr>
          <p:cNvCxnSpPr>
            <a:cxnSpLocks/>
          </p:cNvCxnSpPr>
          <p:nvPr/>
        </p:nvCxnSpPr>
        <p:spPr>
          <a:xfrm flipH="1">
            <a:off x="7673569" y="2799885"/>
            <a:ext cx="2620805" cy="205840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40E716C7-4F15-4AB8-8E51-DA7B9A0B824A}"/>
              </a:ext>
            </a:extLst>
          </p:cNvPr>
          <p:cNvCxnSpPr/>
          <p:nvPr/>
        </p:nvCxnSpPr>
        <p:spPr>
          <a:xfrm flipH="1">
            <a:off x="7500126" y="2785668"/>
            <a:ext cx="3380788" cy="235105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B2DD7202-6DED-4016-B773-8351C246CBCE}"/>
              </a:ext>
            </a:extLst>
          </p:cNvPr>
          <p:cNvCxnSpPr>
            <a:stCxn id="44" idx="2"/>
            <a:endCxn id="44" idx="2"/>
          </p:cNvCxnSpPr>
          <p:nvPr/>
        </p:nvCxnSpPr>
        <p:spPr>
          <a:xfrm>
            <a:off x="9775667" y="242369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9DEA34F1-CE0C-49E8-9795-B195C50DCEA0}"/>
              </a:ext>
            </a:extLst>
          </p:cNvPr>
          <p:cNvCxnSpPr>
            <a:stCxn id="44" idx="5"/>
          </p:cNvCxnSpPr>
          <p:nvPr/>
        </p:nvCxnSpPr>
        <p:spPr>
          <a:xfrm flipH="1">
            <a:off x="7361552" y="2689701"/>
            <a:ext cx="3789263" cy="3072002"/>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773ECA06-A258-4AC0-A709-31E5D2887F87}"/>
              </a:ext>
            </a:extLst>
          </p:cNvPr>
          <p:cNvCxnSpPr>
            <a:cxnSpLocks/>
          </p:cNvCxnSpPr>
          <p:nvPr/>
        </p:nvCxnSpPr>
        <p:spPr>
          <a:xfrm flipH="1">
            <a:off x="2088941" y="1588583"/>
            <a:ext cx="2227981" cy="6611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9" name="Gerade Verbindung mit Pfeil 78">
            <a:extLst>
              <a:ext uri="{FF2B5EF4-FFF2-40B4-BE49-F238E27FC236}">
                <a16:creationId xmlns:a16="http://schemas.microsoft.com/office/drawing/2014/main" id="{68761CB7-FB8E-4EEB-AEA5-3D4BDC8D5460}"/>
              </a:ext>
            </a:extLst>
          </p:cNvPr>
          <p:cNvCxnSpPr>
            <a:cxnSpLocks/>
            <a:endCxn id="11" idx="7"/>
          </p:cNvCxnSpPr>
          <p:nvPr/>
        </p:nvCxnSpPr>
        <p:spPr>
          <a:xfrm flipH="1">
            <a:off x="4260881" y="2009961"/>
            <a:ext cx="636254" cy="3059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1" name="Gerade Verbindung mit Pfeil 80">
            <a:extLst>
              <a:ext uri="{FF2B5EF4-FFF2-40B4-BE49-F238E27FC236}">
                <a16:creationId xmlns:a16="http://schemas.microsoft.com/office/drawing/2014/main" id="{A578A056-2AA2-4954-B488-80F593866F57}"/>
              </a:ext>
            </a:extLst>
          </p:cNvPr>
          <p:cNvCxnSpPr>
            <a:cxnSpLocks/>
            <a:endCxn id="12" idx="1"/>
          </p:cNvCxnSpPr>
          <p:nvPr/>
        </p:nvCxnSpPr>
        <p:spPr>
          <a:xfrm>
            <a:off x="6695455" y="1717769"/>
            <a:ext cx="865917" cy="59813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4" name="Gerade Verbindung mit Pfeil 83">
            <a:extLst>
              <a:ext uri="{FF2B5EF4-FFF2-40B4-BE49-F238E27FC236}">
                <a16:creationId xmlns:a16="http://schemas.microsoft.com/office/drawing/2014/main" id="{4780A263-52DB-405C-9574-D1AD4AE1DC77}"/>
              </a:ext>
            </a:extLst>
          </p:cNvPr>
          <p:cNvCxnSpPr>
            <a:cxnSpLocks/>
            <a:stCxn id="9" idx="6"/>
            <a:endCxn id="44" idx="1"/>
          </p:cNvCxnSpPr>
          <p:nvPr/>
        </p:nvCxnSpPr>
        <p:spPr>
          <a:xfrm>
            <a:off x="6843291" y="1481165"/>
            <a:ext cx="3168314" cy="6765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89" name="Grafik 88">
            <a:extLst>
              <a:ext uri="{FF2B5EF4-FFF2-40B4-BE49-F238E27FC236}">
                <a16:creationId xmlns:a16="http://schemas.microsoft.com/office/drawing/2014/main" id="{3FC6DA78-A9F3-4669-93AE-54F954640176}"/>
              </a:ext>
            </a:extLst>
          </p:cNvPr>
          <p:cNvPicPr>
            <a:picLocks noChangeAspect="1"/>
          </p:cNvPicPr>
          <p:nvPr/>
        </p:nvPicPr>
        <p:blipFill>
          <a:blip r:embed="rId8"/>
          <a:stretch>
            <a:fillRect/>
          </a:stretch>
        </p:blipFill>
        <p:spPr>
          <a:xfrm rot="4994025">
            <a:off x="7861327" y="2355714"/>
            <a:ext cx="1792739" cy="2456717"/>
          </a:xfrm>
          <a:prstGeom prst="rect">
            <a:avLst/>
          </a:prstGeom>
        </p:spPr>
      </p:pic>
    </p:spTree>
    <p:extLst>
      <p:ext uri="{BB962C8B-B14F-4D97-AF65-F5344CB8AC3E}">
        <p14:creationId xmlns:p14="http://schemas.microsoft.com/office/powerpoint/2010/main" val="15927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F9D94-5DC5-4550-B562-1F2E21A5E189}"/>
              </a:ext>
            </a:extLst>
          </p:cNvPr>
          <p:cNvSpPr>
            <a:spLocks noGrp="1"/>
          </p:cNvSpPr>
          <p:nvPr>
            <p:ph type="title"/>
          </p:nvPr>
        </p:nvSpPr>
        <p:spPr/>
        <p:txBody>
          <a:bodyPr/>
          <a:lstStyle/>
          <a:p>
            <a:pPr algn="ctr"/>
            <a:r>
              <a:rPr lang="de-DE" dirty="0"/>
              <a:t>Perspektive 3 ins Bild gesetzt</a:t>
            </a:r>
          </a:p>
        </p:txBody>
      </p:sp>
      <p:sp>
        <p:nvSpPr>
          <p:cNvPr id="3" name="Inhaltsplatzhalter 2">
            <a:extLst>
              <a:ext uri="{FF2B5EF4-FFF2-40B4-BE49-F238E27FC236}">
                <a16:creationId xmlns:a16="http://schemas.microsoft.com/office/drawing/2014/main" id="{A42D918C-D24A-4D97-9B84-761D63CF3F32}"/>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45FA47F7-2E9A-41F7-A6B7-5080868CAB00}"/>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7E4304A2-2637-4EC3-A547-81BDA0CFB9D8}"/>
              </a:ext>
            </a:extLst>
          </p:cNvPr>
          <p:cNvSpPr>
            <a:spLocks noGrp="1"/>
          </p:cNvSpPr>
          <p:nvPr>
            <p:ph type="sldNum" sz="quarter" idx="12"/>
          </p:nvPr>
        </p:nvSpPr>
        <p:spPr/>
        <p:txBody>
          <a:bodyPr/>
          <a:lstStyle/>
          <a:p>
            <a:fld id="{F9FFDCA0-2AEA-4975-AFFC-851E2EA8DA1B}" type="slidenum">
              <a:rPr lang="de-DE" smtClean="0"/>
              <a:t>12</a:t>
            </a:fld>
            <a:endParaRPr lang="de-DE"/>
          </a:p>
        </p:txBody>
      </p:sp>
      <p:pic>
        <p:nvPicPr>
          <p:cNvPr id="7" name="Grafik 6">
            <a:extLst>
              <a:ext uri="{FF2B5EF4-FFF2-40B4-BE49-F238E27FC236}">
                <a16:creationId xmlns:a16="http://schemas.microsoft.com/office/drawing/2014/main" id="{23DE3B84-5206-40AC-81D9-8332C226F316}"/>
              </a:ext>
            </a:extLst>
          </p:cNvPr>
          <p:cNvPicPr>
            <a:picLocks noChangeAspect="1"/>
          </p:cNvPicPr>
          <p:nvPr/>
        </p:nvPicPr>
        <p:blipFill>
          <a:blip r:embed="rId3"/>
          <a:stretch>
            <a:fillRect/>
          </a:stretch>
        </p:blipFill>
        <p:spPr>
          <a:xfrm>
            <a:off x="2850642" y="1825625"/>
            <a:ext cx="5302758" cy="4350127"/>
          </a:xfrm>
          <a:prstGeom prst="rect">
            <a:avLst/>
          </a:prstGeom>
        </p:spPr>
      </p:pic>
    </p:spTree>
    <p:extLst>
      <p:ext uri="{BB962C8B-B14F-4D97-AF65-F5344CB8AC3E}">
        <p14:creationId xmlns:p14="http://schemas.microsoft.com/office/powerpoint/2010/main" val="269292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0711F-6B11-435D-89CB-4B8C76EF91C3}"/>
              </a:ext>
            </a:extLst>
          </p:cNvPr>
          <p:cNvSpPr>
            <a:spLocks noGrp="1"/>
          </p:cNvSpPr>
          <p:nvPr>
            <p:ph type="title"/>
          </p:nvPr>
        </p:nvSpPr>
        <p:spPr>
          <a:xfrm>
            <a:off x="838200" y="365125"/>
            <a:ext cx="10515600" cy="587375"/>
          </a:xfrm>
        </p:spPr>
        <p:txBody>
          <a:bodyPr>
            <a:noAutofit/>
          </a:bodyPr>
          <a:lstStyle/>
          <a:p>
            <a:pPr algn="ctr"/>
            <a:r>
              <a:rPr lang="de-DE" sz="2000" dirty="0"/>
              <a:t>Verantwortung als mehrstelliger Relationsbegriff in dynamischen, ethisch relevanten  Prozessen</a:t>
            </a:r>
            <a:br>
              <a:rPr lang="de-DE" sz="2000" dirty="0"/>
            </a:br>
            <a:endParaRPr lang="de-DE" sz="2000" dirty="0"/>
          </a:p>
        </p:txBody>
      </p:sp>
      <p:graphicFrame>
        <p:nvGraphicFramePr>
          <p:cNvPr id="7" name="Inhaltsplatzhalter 6">
            <a:extLst>
              <a:ext uri="{FF2B5EF4-FFF2-40B4-BE49-F238E27FC236}">
                <a16:creationId xmlns:a16="http://schemas.microsoft.com/office/drawing/2014/main" id="{CA0FFA5C-4EA1-43D0-B85F-F176C68FF4B0}"/>
              </a:ext>
            </a:extLst>
          </p:cNvPr>
          <p:cNvGraphicFramePr>
            <a:graphicFrameLocks noGrp="1"/>
          </p:cNvGraphicFramePr>
          <p:nvPr>
            <p:ph idx="1"/>
            <p:extLst>
              <p:ext uri="{D42A27DB-BD31-4B8C-83A1-F6EECF244321}">
                <p14:modId xmlns:p14="http://schemas.microsoft.com/office/powerpoint/2010/main" val="2755019117"/>
              </p:ext>
            </p:extLst>
          </p:nvPr>
        </p:nvGraphicFramePr>
        <p:xfrm>
          <a:off x="1737396" y="1593850"/>
          <a:ext cx="8448004"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54870478-6E62-4CD1-AFD2-16648B2B3FAD}"/>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446F8B80-AAA3-481D-824B-4576FA5EE207}"/>
              </a:ext>
            </a:extLst>
          </p:cNvPr>
          <p:cNvSpPr>
            <a:spLocks noGrp="1"/>
          </p:cNvSpPr>
          <p:nvPr>
            <p:ph type="sldNum" sz="quarter" idx="12"/>
          </p:nvPr>
        </p:nvSpPr>
        <p:spPr/>
        <p:txBody>
          <a:bodyPr/>
          <a:lstStyle/>
          <a:p>
            <a:fld id="{F9FFDCA0-2AEA-4975-AFFC-851E2EA8DA1B}" type="slidenum">
              <a:rPr lang="de-DE" smtClean="0"/>
              <a:t>2</a:t>
            </a:fld>
            <a:endParaRPr lang="de-DE"/>
          </a:p>
        </p:txBody>
      </p:sp>
    </p:spTree>
    <p:extLst>
      <p:ext uri="{BB962C8B-B14F-4D97-AF65-F5344CB8AC3E}">
        <p14:creationId xmlns:p14="http://schemas.microsoft.com/office/powerpoint/2010/main" val="59983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2F2F8-33A3-47C5-B4EE-2B3F75B032BD}"/>
              </a:ext>
            </a:extLst>
          </p:cNvPr>
          <p:cNvSpPr>
            <a:spLocks noGrp="1"/>
          </p:cNvSpPr>
          <p:nvPr>
            <p:ph type="title"/>
          </p:nvPr>
        </p:nvSpPr>
        <p:spPr/>
        <p:txBody>
          <a:bodyPr/>
          <a:lstStyle/>
          <a:p>
            <a:pPr algn="ctr"/>
            <a:r>
              <a:rPr lang="de-DE" sz="4000" dirty="0">
                <a:solidFill>
                  <a:srgbClr val="FF0000"/>
                </a:solidFill>
              </a:rPr>
              <a:t>„Der Klassiker“ – leicht differenziert.  Martin Luthers Begründungen von Ethik</a:t>
            </a:r>
            <a:endParaRPr lang="de-DE" dirty="0"/>
          </a:p>
        </p:txBody>
      </p:sp>
      <p:sp>
        <p:nvSpPr>
          <p:cNvPr id="8" name="Textplatzhalter 7">
            <a:extLst>
              <a:ext uri="{FF2B5EF4-FFF2-40B4-BE49-F238E27FC236}">
                <a16:creationId xmlns:a16="http://schemas.microsoft.com/office/drawing/2014/main" id="{B838B8A7-7E6E-4984-9750-DDEBA79D143A}"/>
              </a:ext>
            </a:extLst>
          </p:cNvPr>
          <p:cNvSpPr>
            <a:spLocks noGrp="1"/>
          </p:cNvSpPr>
          <p:nvPr>
            <p:ph type="body" idx="1"/>
          </p:nvPr>
        </p:nvSpPr>
        <p:spPr>
          <a:xfrm>
            <a:off x="839788" y="1681163"/>
            <a:ext cx="5157787" cy="823912"/>
          </a:xfrm>
          <a:solidFill>
            <a:schemeClr val="accent1">
              <a:lumMod val="40000"/>
              <a:lumOff val="60000"/>
            </a:schemeClr>
          </a:solidFill>
        </p:spPr>
        <p:txBody>
          <a:bodyPr>
            <a:normAutofit fontScale="85000" lnSpcReduction="20000"/>
          </a:bodyPr>
          <a:lstStyle/>
          <a:p>
            <a:pPr algn="ctr"/>
            <a:r>
              <a:rPr lang="de-DE" dirty="0"/>
              <a:t>„Von der Freiheit eines Christenmenschen“ (1520)</a:t>
            </a:r>
          </a:p>
        </p:txBody>
      </p:sp>
      <p:sp>
        <p:nvSpPr>
          <p:cNvPr id="9" name="Inhaltsplatzhalter 8">
            <a:extLst>
              <a:ext uri="{FF2B5EF4-FFF2-40B4-BE49-F238E27FC236}">
                <a16:creationId xmlns:a16="http://schemas.microsoft.com/office/drawing/2014/main" id="{6D6D4765-7B4A-442D-8812-94C442B29C92}"/>
              </a:ext>
            </a:extLst>
          </p:cNvPr>
          <p:cNvSpPr>
            <a:spLocks noGrp="1"/>
          </p:cNvSpPr>
          <p:nvPr>
            <p:ph sz="half" idx="2"/>
          </p:nvPr>
        </p:nvSpPr>
        <p:spPr/>
        <p:txBody>
          <a:bodyPr>
            <a:normAutofit fontScale="77500" lnSpcReduction="20000"/>
          </a:bodyPr>
          <a:lstStyle/>
          <a:p>
            <a:r>
              <a:rPr lang="de-DE" sz="2200" dirty="0"/>
              <a:t>Unterscheidung von </a:t>
            </a:r>
            <a:r>
              <a:rPr lang="de-DE" sz="2200" dirty="0">
                <a:solidFill>
                  <a:srgbClr val="FF0000"/>
                </a:solidFill>
              </a:rPr>
              <a:t>Glaube</a:t>
            </a:r>
            <a:r>
              <a:rPr lang="de-DE" sz="2200" dirty="0"/>
              <a:t> (der Christenmensch „freier Herr“)  und </a:t>
            </a:r>
            <a:r>
              <a:rPr lang="de-DE" sz="2200" dirty="0">
                <a:solidFill>
                  <a:srgbClr val="FF0000"/>
                </a:solidFill>
              </a:rPr>
              <a:t>Liebe</a:t>
            </a:r>
            <a:r>
              <a:rPr lang="de-DE" sz="2200" dirty="0"/>
              <a:t> (der Christenmensch als „dienstbarer Knecht“) – Freiheit nicht als absolute sondern als „kommunikative  Freiheit.“ (M. Honecker). </a:t>
            </a:r>
          </a:p>
          <a:p>
            <a:r>
              <a:rPr lang="de-DE" sz="2200" dirty="0"/>
              <a:t>Der befreiende (rechtfertigende) Glaube befreit zu den Werken der Liebe.  </a:t>
            </a:r>
          </a:p>
          <a:p>
            <a:r>
              <a:rPr lang="de-DE" sz="2200" dirty="0"/>
              <a:t>Der „Leib“ („äußeres“ Handeln) als Ort der Werke und als Kommunikationsinstrument mit anderen Menschen.</a:t>
            </a:r>
          </a:p>
          <a:p>
            <a:r>
              <a:rPr lang="de-DE" sz="2200" dirty="0"/>
              <a:t>Entsprechung v. Glaube und Liebe: So wie Jesus  Christus uns in unserer Not vor Gott geholfen hat – so helfen wir dem Nächsten in seiner Not (27) </a:t>
            </a:r>
          </a:p>
          <a:p>
            <a:r>
              <a:rPr lang="de-DE" sz="2200" dirty="0"/>
              <a:t> Werke als „freie Dienste“ „um des anderen Willen“ (28.)     </a:t>
            </a:r>
          </a:p>
          <a:p>
            <a:endParaRPr lang="de-DE" dirty="0"/>
          </a:p>
        </p:txBody>
      </p:sp>
      <p:sp>
        <p:nvSpPr>
          <p:cNvPr id="10" name="Textplatzhalter 9">
            <a:extLst>
              <a:ext uri="{FF2B5EF4-FFF2-40B4-BE49-F238E27FC236}">
                <a16:creationId xmlns:a16="http://schemas.microsoft.com/office/drawing/2014/main" id="{547ED9D8-DC6B-45D9-AC0C-90ABBD21C204}"/>
              </a:ext>
            </a:extLst>
          </p:cNvPr>
          <p:cNvSpPr>
            <a:spLocks noGrp="1"/>
          </p:cNvSpPr>
          <p:nvPr>
            <p:ph type="body" sz="quarter" idx="3"/>
          </p:nvPr>
        </p:nvSpPr>
        <p:spPr>
          <a:solidFill>
            <a:schemeClr val="accent1">
              <a:lumMod val="40000"/>
              <a:lumOff val="60000"/>
            </a:schemeClr>
          </a:solidFill>
        </p:spPr>
        <p:txBody>
          <a:bodyPr>
            <a:normAutofit fontScale="85000" lnSpcReduction="20000"/>
          </a:bodyPr>
          <a:lstStyle/>
          <a:p>
            <a:r>
              <a:rPr lang="de-DE" dirty="0"/>
              <a:t>„Sermon von den guten Werken“ (1520) (Dekalog als „hermeneutischer“ Impulsgeber für die Struktur der guten Werke) </a:t>
            </a:r>
          </a:p>
        </p:txBody>
      </p:sp>
      <p:sp>
        <p:nvSpPr>
          <p:cNvPr id="11" name="Inhaltsplatzhalter 10">
            <a:extLst>
              <a:ext uri="{FF2B5EF4-FFF2-40B4-BE49-F238E27FC236}">
                <a16:creationId xmlns:a16="http://schemas.microsoft.com/office/drawing/2014/main" id="{E089904D-581C-41F1-A3EB-7859A3E4BA8D}"/>
              </a:ext>
            </a:extLst>
          </p:cNvPr>
          <p:cNvSpPr>
            <a:spLocks noGrp="1"/>
          </p:cNvSpPr>
          <p:nvPr>
            <p:ph sz="quarter" idx="4"/>
          </p:nvPr>
        </p:nvSpPr>
        <p:spPr/>
        <p:txBody>
          <a:bodyPr>
            <a:normAutofit fontScale="77500" lnSpcReduction="20000"/>
          </a:bodyPr>
          <a:lstStyle/>
          <a:p>
            <a:r>
              <a:rPr lang="de-DE" dirty="0"/>
              <a:t>Glaube als „Hauptwerk“</a:t>
            </a:r>
            <a:r>
              <a:rPr lang="de-DE" dirty="0">
                <a:sym typeface="Wingdings" panose="05000000000000000000" pitchFamily="2" charset="2"/>
              </a:rPr>
              <a:t> Schwerpunkt der </a:t>
            </a:r>
            <a:r>
              <a:rPr lang="de-DE" dirty="0" err="1"/>
              <a:t>Dekaloginterpretation</a:t>
            </a:r>
            <a:r>
              <a:rPr lang="de-DE" dirty="0"/>
              <a:t>: Gebote 1-3  </a:t>
            </a:r>
          </a:p>
          <a:p>
            <a:r>
              <a:rPr lang="de-DE" dirty="0"/>
              <a:t>Glaube notwendige Lebensvoraussetzung aller guten Werke (Wenn kein Glaube, kein gutes Gewissen das ist, dann ist den Werken „der Kopf ab“.) </a:t>
            </a:r>
          </a:p>
          <a:p>
            <a:r>
              <a:rPr lang="de-DE" dirty="0"/>
              <a:t>Gute Werke aus Glauben „gleißen nicht“. (Kind wickeln, Straße fegen)</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67981E5F-F9DF-4CFC-AE51-420EF78A6247}"/>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CAE9230E-9B41-48B1-8ED3-1194C7436389}"/>
              </a:ext>
            </a:extLst>
          </p:cNvPr>
          <p:cNvSpPr>
            <a:spLocks noGrp="1"/>
          </p:cNvSpPr>
          <p:nvPr>
            <p:ph type="sldNum" sz="quarter" idx="12"/>
          </p:nvPr>
        </p:nvSpPr>
        <p:spPr/>
        <p:txBody>
          <a:bodyPr/>
          <a:lstStyle/>
          <a:p>
            <a:fld id="{F9FFDCA0-2AEA-4975-AFFC-851E2EA8DA1B}" type="slidenum">
              <a:rPr lang="de-DE" smtClean="0"/>
              <a:t>3</a:t>
            </a:fld>
            <a:endParaRPr lang="de-DE"/>
          </a:p>
        </p:txBody>
      </p:sp>
    </p:spTree>
    <p:extLst>
      <p:ext uri="{BB962C8B-B14F-4D97-AF65-F5344CB8AC3E}">
        <p14:creationId xmlns:p14="http://schemas.microsoft.com/office/powerpoint/2010/main" val="29756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6D04B-1949-49BF-9940-988D23B2ABE4}"/>
              </a:ext>
            </a:extLst>
          </p:cNvPr>
          <p:cNvSpPr>
            <a:spLocks noGrp="1"/>
          </p:cNvSpPr>
          <p:nvPr>
            <p:ph type="title"/>
          </p:nvPr>
        </p:nvSpPr>
        <p:spPr>
          <a:xfrm>
            <a:off x="1109663" y="490036"/>
            <a:ext cx="10515600" cy="1325563"/>
          </a:xfrm>
        </p:spPr>
        <p:txBody>
          <a:bodyPr>
            <a:normAutofit fontScale="90000"/>
          </a:bodyPr>
          <a:lstStyle/>
          <a:p>
            <a:pPr algn="ctr"/>
            <a:br>
              <a:rPr lang="de-DE" dirty="0"/>
            </a:br>
            <a:r>
              <a:rPr lang="de-DE" dirty="0">
                <a:solidFill>
                  <a:srgbClr val="FF0000"/>
                </a:solidFill>
              </a:rPr>
              <a:t>„Warum ist das denn christlich?“ </a:t>
            </a:r>
            <a:br>
              <a:rPr lang="de-DE" dirty="0">
                <a:solidFill>
                  <a:srgbClr val="FF0000"/>
                </a:solidFill>
              </a:rPr>
            </a:br>
            <a:r>
              <a:rPr lang="de-DE" sz="3100" dirty="0"/>
              <a:t>Ethos, Moral  und Ethik I – „Christlicher Ethos“ – „Christliche Moral“ </a:t>
            </a:r>
            <a:br>
              <a:rPr lang="de-DE" dirty="0"/>
            </a:br>
            <a:endParaRPr lang="de-DE" dirty="0"/>
          </a:p>
        </p:txBody>
      </p:sp>
      <p:sp>
        <p:nvSpPr>
          <p:cNvPr id="10" name="Inhaltsplatzhalter 9">
            <a:extLst>
              <a:ext uri="{FF2B5EF4-FFF2-40B4-BE49-F238E27FC236}">
                <a16:creationId xmlns:a16="http://schemas.microsoft.com/office/drawing/2014/main" id="{C2D02B69-7392-401B-9613-7DCB7A88489D}"/>
              </a:ext>
            </a:extLst>
          </p:cNvPr>
          <p:cNvSpPr>
            <a:spLocks noGrp="1"/>
          </p:cNvSpPr>
          <p:nvPr>
            <p:ph sz="half" idx="1"/>
          </p:nvPr>
        </p:nvSpPr>
        <p:spPr>
          <a:xfrm>
            <a:off x="838200" y="1825624"/>
            <a:ext cx="5181600" cy="4530725"/>
          </a:xfrm>
        </p:spPr>
        <p:txBody>
          <a:bodyPr>
            <a:normAutofit/>
          </a:bodyPr>
          <a:lstStyle/>
          <a:p>
            <a:pPr marL="0" indent="0" algn="ctr">
              <a:buNone/>
            </a:pPr>
            <a:r>
              <a:rPr lang="de-DE" sz="2000" b="1" dirty="0"/>
              <a:t>Ethos</a:t>
            </a:r>
            <a:endParaRPr lang="de-DE" sz="2000" dirty="0"/>
          </a:p>
          <a:p>
            <a:pPr marL="0" indent="0">
              <a:buNone/>
            </a:pPr>
            <a:r>
              <a:rPr lang="de-DE" sz="1800" dirty="0"/>
              <a:t>„Ein Ethos ist die Gesamtheit der auf ein gutes Leben gerichteten Handlungen und Vorstellungen, an denen sich das Handeln in einer Gruppe oder Gemeinschaft faktisch ausrichtet.„ (Hans Richard Reuter)  </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b="1" dirty="0"/>
          </a:p>
          <a:p>
            <a:pPr marL="0" indent="0">
              <a:buNone/>
            </a:pPr>
            <a:endParaRPr lang="de-DE" sz="1600" dirty="0"/>
          </a:p>
        </p:txBody>
      </p:sp>
      <p:sp>
        <p:nvSpPr>
          <p:cNvPr id="11" name="Inhaltsplatzhalter 10">
            <a:extLst>
              <a:ext uri="{FF2B5EF4-FFF2-40B4-BE49-F238E27FC236}">
                <a16:creationId xmlns:a16="http://schemas.microsoft.com/office/drawing/2014/main" id="{C3B5E9DF-77F4-442A-A794-EC79795FE141}"/>
              </a:ext>
            </a:extLst>
          </p:cNvPr>
          <p:cNvSpPr>
            <a:spLocks noGrp="1"/>
          </p:cNvSpPr>
          <p:nvPr>
            <p:ph sz="half" idx="2"/>
          </p:nvPr>
        </p:nvSpPr>
        <p:spPr/>
        <p:txBody>
          <a:bodyPr>
            <a:normAutofit/>
          </a:bodyPr>
          <a:lstStyle/>
          <a:p>
            <a:pPr marL="0" indent="0" algn="ctr">
              <a:buNone/>
            </a:pPr>
            <a:r>
              <a:rPr lang="de-DE" sz="2000" b="1" dirty="0"/>
              <a:t>Moral</a:t>
            </a:r>
          </a:p>
          <a:p>
            <a:pPr marL="0" indent="0" algn="just">
              <a:buNone/>
            </a:pPr>
            <a:r>
              <a:rPr lang="de-DE" sz="1800" dirty="0"/>
              <a:t>„Moral ist ein System von Normen und Verhaltensregeln, die sich in den Grundunterscheidungen von gut/böse oder schlecht,  richtig/falsch, geboten/verboten (oder erlaubt) orientieren und für alle gelten“ (Hans Richard Reuter) </a:t>
            </a:r>
          </a:p>
          <a:p>
            <a:pPr marL="0" indent="0" algn="just">
              <a:buNone/>
            </a:pPr>
            <a:endParaRPr lang="de-DE" sz="1800" dirty="0"/>
          </a:p>
          <a:p>
            <a:pPr marL="0" indent="0" algn="just">
              <a:buNone/>
            </a:pPr>
            <a:endParaRPr lang="de-DE" sz="1800" dirty="0"/>
          </a:p>
        </p:txBody>
      </p:sp>
      <p:sp>
        <p:nvSpPr>
          <p:cNvPr id="7" name="Fußzeilenplatzhalter 6">
            <a:extLst>
              <a:ext uri="{FF2B5EF4-FFF2-40B4-BE49-F238E27FC236}">
                <a16:creationId xmlns:a16="http://schemas.microsoft.com/office/drawing/2014/main" id="{CCE4774A-68EF-4F3F-8FAA-890684C389BC}"/>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8" name="Foliennummernplatzhalter 7">
            <a:extLst>
              <a:ext uri="{FF2B5EF4-FFF2-40B4-BE49-F238E27FC236}">
                <a16:creationId xmlns:a16="http://schemas.microsoft.com/office/drawing/2014/main" id="{A93794EA-1756-426B-A0F0-9912462A7972}"/>
              </a:ext>
            </a:extLst>
          </p:cNvPr>
          <p:cNvSpPr>
            <a:spLocks noGrp="1"/>
          </p:cNvSpPr>
          <p:nvPr>
            <p:ph type="sldNum" sz="quarter" idx="12"/>
          </p:nvPr>
        </p:nvSpPr>
        <p:spPr>
          <a:xfrm>
            <a:off x="6275912" y="5552877"/>
            <a:ext cx="1296463" cy="365125"/>
          </a:xfrm>
        </p:spPr>
        <p:txBody>
          <a:bodyPr/>
          <a:lstStyle/>
          <a:p>
            <a:pPr algn="ctr"/>
            <a:r>
              <a:rPr lang="de-DE" sz="2400" b="1" dirty="0">
                <a:solidFill>
                  <a:schemeClr val="tx1"/>
                </a:solidFill>
              </a:rPr>
              <a:t>1979</a:t>
            </a:r>
          </a:p>
        </p:txBody>
      </p:sp>
      <p:pic>
        <p:nvPicPr>
          <p:cNvPr id="13" name="Grafik 12">
            <a:extLst>
              <a:ext uri="{FF2B5EF4-FFF2-40B4-BE49-F238E27FC236}">
                <a16:creationId xmlns:a16="http://schemas.microsoft.com/office/drawing/2014/main" id="{D0AA4D8F-BFDF-4C85-AF76-D2985F114481}"/>
              </a:ext>
            </a:extLst>
          </p:cNvPr>
          <p:cNvPicPr>
            <a:picLocks noChangeAspect="1"/>
          </p:cNvPicPr>
          <p:nvPr/>
        </p:nvPicPr>
        <p:blipFill>
          <a:blip r:embed="rId3"/>
          <a:stretch>
            <a:fillRect/>
          </a:stretch>
        </p:blipFill>
        <p:spPr>
          <a:xfrm>
            <a:off x="1081354" y="3505199"/>
            <a:ext cx="4419600" cy="2494556"/>
          </a:xfrm>
          <a:prstGeom prst="rect">
            <a:avLst/>
          </a:prstGeom>
        </p:spPr>
      </p:pic>
      <p:pic>
        <p:nvPicPr>
          <p:cNvPr id="15" name="Grafik 14">
            <a:extLst>
              <a:ext uri="{FF2B5EF4-FFF2-40B4-BE49-F238E27FC236}">
                <a16:creationId xmlns:a16="http://schemas.microsoft.com/office/drawing/2014/main" id="{BDE0954C-32DA-4E80-B7C0-03065BC9A68A}"/>
              </a:ext>
            </a:extLst>
          </p:cNvPr>
          <p:cNvPicPr>
            <a:picLocks noChangeAspect="1"/>
          </p:cNvPicPr>
          <p:nvPr/>
        </p:nvPicPr>
        <p:blipFill>
          <a:blip r:embed="rId4"/>
          <a:stretch>
            <a:fillRect/>
          </a:stretch>
        </p:blipFill>
        <p:spPr>
          <a:xfrm>
            <a:off x="6252866" y="3529013"/>
            <a:ext cx="1523510" cy="1888927"/>
          </a:xfrm>
          <a:prstGeom prst="rect">
            <a:avLst/>
          </a:prstGeom>
        </p:spPr>
      </p:pic>
      <p:pic>
        <p:nvPicPr>
          <p:cNvPr id="21" name="Grafik 20">
            <a:extLst>
              <a:ext uri="{FF2B5EF4-FFF2-40B4-BE49-F238E27FC236}">
                <a16:creationId xmlns:a16="http://schemas.microsoft.com/office/drawing/2014/main" id="{D02DF5AE-4F18-49D5-BAAB-84BBA28D5084}"/>
              </a:ext>
            </a:extLst>
          </p:cNvPr>
          <p:cNvPicPr>
            <a:picLocks noChangeAspect="1"/>
          </p:cNvPicPr>
          <p:nvPr/>
        </p:nvPicPr>
        <p:blipFill>
          <a:blip r:embed="rId5"/>
          <a:stretch>
            <a:fillRect/>
          </a:stretch>
        </p:blipFill>
        <p:spPr>
          <a:xfrm>
            <a:off x="7928775" y="3808715"/>
            <a:ext cx="3002177" cy="1385620"/>
          </a:xfrm>
          <a:prstGeom prst="rect">
            <a:avLst/>
          </a:prstGeom>
        </p:spPr>
      </p:pic>
      <p:sp>
        <p:nvSpPr>
          <p:cNvPr id="22" name="Foliennummernplatzhalter 7">
            <a:extLst>
              <a:ext uri="{FF2B5EF4-FFF2-40B4-BE49-F238E27FC236}">
                <a16:creationId xmlns:a16="http://schemas.microsoft.com/office/drawing/2014/main" id="{829507EE-5ED6-4258-B79C-E038C851928E}"/>
              </a:ext>
            </a:extLst>
          </p:cNvPr>
          <p:cNvSpPr txBox="1">
            <a:spLocks/>
          </p:cNvSpPr>
          <p:nvPr/>
        </p:nvSpPr>
        <p:spPr>
          <a:xfrm>
            <a:off x="8914868" y="5551091"/>
            <a:ext cx="1296463"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400" b="1" dirty="0">
                <a:solidFill>
                  <a:schemeClr val="tx1"/>
                </a:solidFill>
              </a:rPr>
              <a:t>2021</a:t>
            </a:r>
          </a:p>
        </p:txBody>
      </p:sp>
    </p:spTree>
    <p:extLst>
      <p:ext uri="{BB962C8B-B14F-4D97-AF65-F5344CB8AC3E}">
        <p14:creationId xmlns:p14="http://schemas.microsoft.com/office/powerpoint/2010/main" val="6673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59DD4-DE1A-4BF5-ACBC-597108C49C79}"/>
              </a:ext>
            </a:extLst>
          </p:cNvPr>
          <p:cNvSpPr>
            <a:spLocks noGrp="1"/>
          </p:cNvSpPr>
          <p:nvPr>
            <p:ph type="title"/>
          </p:nvPr>
        </p:nvSpPr>
        <p:spPr/>
        <p:txBody>
          <a:bodyPr>
            <a:normAutofit fontScale="90000"/>
          </a:bodyPr>
          <a:lstStyle/>
          <a:p>
            <a:pPr algn="ctr"/>
            <a:r>
              <a:rPr lang="de-DE" dirty="0">
                <a:solidFill>
                  <a:srgbClr val="FF0000"/>
                </a:solidFill>
              </a:rPr>
              <a:t>„Warum ist das denn christlich?“ </a:t>
            </a:r>
            <a:br>
              <a:rPr lang="de-DE" dirty="0"/>
            </a:br>
            <a:r>
              <a:rPr lang="de-DE" sz="3600" dirty="0"/>
              <a:t>Ethos, Moral  und Ethik II: „Christliche Ethik“ als Teilthema der Theologie</a:t>
            </a:r>
            <a:endParaRPr lang="de-DE" dirty="0"/>
          </a:p>
        </p:txBody>
      </p:sp>
      <p:sp>
        <p:nvSpPr>
          <p:cNvPr id="3" name="Inhaltsplatzhalter 2">
            <a:extLst>
              <a:ext uri="{FF2B5EF4-FFF2-40B4-BE49-F238E27FC236}">
                <a16:creationId xmlns:a16="http://schemas.microsoft.com/office/drawing/2014/main" id="{87590EDE-377E-4201-B37D-D89F4753DA44}"/>
              </a:ext>
            </a:extLst>
          </p:cNvPr>
          <p:cNvSpPr>
            <a:spLocks noGrp="1"/>
          </p:cNvSpPr>
          <p:nvPr>
            <p:ph idx="1"/>
          </p:nvPr>
        </p:nvSpPr>
        <p:spPr>
          <a:xfrm>
            <a:off x="271462" y="2025652"/>
            <a:ext cx="11082338" cy="909638"/>
          </a:xfrm>
        </p:spPr>
        <p:txBody>
          <a:bodyPr>
            <a:noAutofit/>
          </a:bodyPr>
          <a:lstStyle/>
          <a:p>
            <a:pPr marL="0" indent="0" algn="just">
              <a:buNone/>
            </a:pPr>
            <a:r>
              <a:rPr lang="de-DE" sz="1800" dirty="0"/>
              <a:t>Ethik bezeichnet die Reflexionsinstanz von Ethos und Moral; in ihr geht es um die theoretische Untersuchung beziehungsweise kritische Prüfung von gelebter Sittlichkeit und geltenden moralischen Normen. (Hans Richard Reuter) </a:t>
            </a:r>
          </a:p>
          <a:p>
            <a:pPr marL="0" indent="0" algn="just">
              <a:buNone/>
            </a:pPr>
            <a:endParaRPr lang="de-DE" sz="1800" dirty="0"/>
          </a:p>
          <a:p>
            <a:pPr marL="0" indent="0">
              <a:buNone/>
            </a:pPr>
            <a:r>
              <a:rPr lang="de-DE" sz="1800" b="1" dirty="0"/>
              <a:t>  </a:t>
            </a:r>
          </a:p>
        </p:txBody>
      </p:sp>
      <p:sp>
        <p:nvSpPr>
          <p:cNvPr id="4" name="Fußzeilenplatzhalter 3">
            <a:extLst>
              <a:ext uri="{FF2B5EF4-FFF2-40B4-BE49-F238E27FC236}">
                <a16:creationId xmlns:a16="http://schemas.microsoft.com/office/drawing/2014/main" id="{8ED745A9-37DE-4188-8E7D-D4D75547728A}"/>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B9842E1F-26FE-4F9F-B235-5C876BA51A89}"/>
              </a:ext>
            </a:extLst>
          </p:cNvPr>
          <p:cNvSpPr>
            <a:spLocks noGrp="1"/>
          </p:cNvSpPr>
          <p:nvPr>
            <p:ph type="sldNum" sz="quarter" idx="12"/>
          </p:nvPr>
        </p:nvSpPr>
        <p:spPr/>
        <p:txBody>
          <a:bodyPr/>
          <a:lstStyle/>
          <a:p>
            <a:fld id="{F9FFDCA0-2AEA-4975-AFFC-851E2EA8DA1B}" type="slidenum">
              <a:rPr lang="de-DE" smtClean="0"/>
              <a:t>5</a:t>
            </a:fld>
            <a:endParaRPr lang="de-DE"/>
          </a:p>
        </p:txBody>
      </p:sp>
      <p:pic>
        <p:nvPicPr>
          <p:cNvPr id="7" name="Grafik 6">
            <a:extLst>
              <a:ext uri="{FF2B5EF4-FFF2-40B4-BE49-F238E27FC236}">
                <a16:creationId xmlns:a16="http://schemas.microsoft.com/office/drawing/2014/main" id="{4828344C-171B-443F-B0E4-56138718524D}"/>
              </a:ext>
            </a:extLst>
          </p:cNvPr>
          <p:cNvPicPr>
            <a:picLocks noChangeAspect="1"/>
          </p:cNvPicPr>
          <p:nvPr/>
        </p:nvPicPr>
        <p:blipFill>
          <a:blip r:embed="rId3"/>
          <a:stretch>
            <a:fillRect/>
          </a:stretch>
        </p:blipFill>
        <p:spPr>
          <a:xfrm>
            <a:off x="1064031" y="3563937"/>
            <a:ext cx="2205296" cy="2163765"/>
          </a:xfrm>
          <a:prstGeom prst="rect">
            <a:avLst/>
          </a:prstGeom>
        </p:spPr>
      </p:pic>
      <p:sp>
        <p:nvSpPr>
          <p:cNvPr id="9" name="Textfeld 8">
            <a:extLst>
              <a:ext uri="{FF2B5EF4-FFF2-40B4-BE49-F238E27FC236}">
                <a16:creationId xmlns:a16="http://schemas.microsoft.com/office/drawing/2014/main" id="{EA7CC8B4-F99F-4971-A6DD-5C930CF9A4A6}"/>
              </a:ext>
            </a:extLst>
          </p:cNvPr>
          <p:cNvSpPr txBox="1"/>
          <p:nvPr/>
        </p:nvSpPr>
        <p:spPr>
          <a:xfrm>
            <a:off x="614363" y="2935290"/>
            <a:ext cx="2914650" cy="646331"/>
          </a:xfrm>
          <a:prstGeom prst="rect">
            <a:avLst/>
          </a:prstGeom>
          <a:noFill/>
        </p:spPr>
        <p:txBody>
          <a:bodyPr wrap="square" rtlCol="0">
            <a:spAutoFit/>
          </a:bodyPr>
          <a:lstStyle/>
          <a:p>
            <a:r>
              <a:rPr lang="de-DE" dirty="0"/>
              <a:t>Geeignet als Symbol für „Christliche Ethik“ ?</a:t>
            </a:r>
          </a:p>
        </p:txBody>
      </p:sp>
      <p:sp>
        <p:nvSpPr>
          <p:cNvPr id="10" name="Textfeld 9">
            <a:extLst>
              <a:ext uri="{FF2B5EF4-FFF2-40B4-BE49-F238E27FC236}">
                <a16:creationId xmlns:a16="http://schemas.microsoft.com/office/drawing/2014/main" id="{CD4966C3-269A-4837-AE96-20C99FCE4C2E}"/>
              </a:ext>
            </a:extLst>
          </p:cNvPr>
          <p:cNvSpPr txBox="1"/>
          <p:nvPr/>
        </p:nvSpPr>
        <p:spPr>
          <a:xfrm>
            <a:off x="5715000" y="3071813"/>
            <a:ext cx="5638800" cy="3139321"/>
          </a:xfrm>
          <a:prstGeom prst="rect">
            <a:avLst/>
          </a:prstGeom>
          <a:noFill/>
        </p:spPr>
        <p:txBody>
          <a:bodyPr wrap="square" rtlCol="0">
            <a:spAutoFit/>
          </a:bodyPr>
          <a:lstStyle/>
          <a:p>
            <a:r>
              <a:rPr lang="de-DE" dirty="0"/>
              <a:t>Die Eigenart der historisch und konfessionell ausdifferenzierten christlich-theologischen Ethik kann so bestimmt werden:  </a:t>
            </a:r>
          </a:p>
          <a:p>
            <a:pPr marL="342900" indent="-342900">
              <a:buAutoNum type="arabicPeriod"/>
            </a:pPr>
            <a:r>
              <a:rPr lang="de-DE" dirty="0"/>
              <a:t>Es gibt gerade in der pluralen Gesellschaft eine Notwendigkeit, immer wieder zu betonen:  Christliche Ethik nimmt eine bestimmte </a:t>
            </a:r>
            <a:r>
              <a:rPr lang="de-DE" b="1" dirty="0"/>
              <a:t>Perspektive </a:t>
            </a:r>
            <a:r>
              <a:rPr lang="de-DE" dirty="0"/>
              <a:t>ein.</a:t>
            </a:r>
          </a:p>
          <a:p>
            <a:pPr marL="342900" indent="-342900">
              <a:buAutoNum type="arabicPeriod"/>
            </a:pPr>
            <a:r>
              <a:rPr lang="de-DE" b="1" dirty="0"/>
              <a:t>„Nicht ihr Gegenstand, sondern seine Gegebenheitsweise konstituiert die Eigenart theologischer Ethik.“ (Eilert Herms). </a:t>
            </a:r>
            <a:r>
              <a:rPr lang="de-DE" dirty="0"/>
              <a:t>Grund der christlichen Perspektive ist die spezifische „Daseinsgewissheit“ des christlichen Glaubens.   </a:t>
            </a:r>
          </a:p>
        </p:txBody>
      </p:sp>
      <p:sp>
        <p:nvSpPr>
          <p:cNvPr id="6" name="Textfeld 5">
            <a:extLst>
              <a:ext uri="{FF2B5EF4-FFF2-40B4-BE49-F238E27FC236}">
                <a16:creationId xmlns:a16="http://schemas.microsoft.com/office/drawing/2014/main" id="{5627648B-8055-460C-9BA6-0EDEDDE38E67}"/>
              </a:ext>
            </a:extLst>
          </p:cNvPr>
          <p:cNvSpPr txBox="1"/>
          <p:nvPr/>
        </p:nvSpPr>
        <p:spPr>
          <a:xfrm>
            <a:off x="1064031" y="4641473"/>
            <a:ext cx="2205296" cy="646331"/>
          </a:xfrm>
          <a:prstGeom prst="rect">
            <a:avLst/>
          </a:prstGeom>
          <a:noFill/>
        </p:spPr>
        <p:txBody>
          <a:bodyPr wrap="square" rtlCol="0">
            <a:spAutoFit/>
          </a:bodyPr>
          <a:lstStyle/>
          <a:p>
            <a:pPr algn="ctr"/>
            <a:r>
              <a:rPr lang="de-DE" b="1" dirty="0">
                <a:solidFill>
                  <a:srgbClr val="FFFF00"/>
                </a:solidFill>
              </a:rPr>
              <a:t>Bebauen und bewahren</a:t>
            </a:r>
            <a:r>
              <a:rPr lang="de-DE" b="1" dirty="0">
                <a:solidFill>
                  <a:schemeClr val="bg1"/>
                </a:solidFill>
              </a:rPr>
              <a:t>! </a:t>
            </a:r>
          </a:p>
        </p:txBody>
      </p:sp>
    </p:spTree>
    <p:extLst>
      <p:ext uri="{BB962C8B-B14F-4D97-AF65-F5344CB8AC3E}">
        <p14:creationId xmlns:p14="http://schemas.microsoft.com/office/powerpoint/2010/main" val="19241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C7253-492F-438E-9D2B-3C8B57C56262}"/>
              </a:ext>
            </a:extLst>
          </p:cNvPr>
          <p:cNvSpPr>
            <a:spLocks noGrp="1"/>
          </p:cNvSpPr>
          <p:nvPr>
            <p:ph type="title"/>
          </p:nvPr>
        </p:nvSpPr>
        <p:spPr/>
        <p:txBody>
          <a:bodyPr/>
          <a:lstStyle/>
          <a:p>
            <a:r>
              <a:rPr lang="de-DE" dirty="0"/>
              <a:t>Drei gegenwärtige Perspektiven christlich-theologischer Ethik  </a:t>
            </a:r>
          </a:p>
        </p:txBody>
      </p:sp>
      <p:sp>
        <p:nvSpPr>
          <p:cNvPr id="3" name="Inhaltsplatzhalter 2">
            <a:extLst>
              <a:ext uri="{FF2B5EF4-FFF2-40B4-BE49-F238E27FC236}">
                <a16:creationId xmlns:a16="http://schemas.microsoft.com/office/drawing/2014/main" id="{473CC68E-51F4-44EE-B06D-2A1420D6A57F}"/>
              </a:ext>
            </a:extLst>
          </p:cNvPr>
          <p:cNvSpPr>
            <a:spLocks noGrp="1"/>
          </p:cNvSpPr>
          <p:nvPr>
            <p:ph idx="1"/>
          </p:nvPr>
        </p:nvSpPr>
        <p:spPr/>
        <p:txBody>
          <a:bodyPr/>
          <a:lstStyle/>
          <a:p>
            <a:pPr marL="0" indent="0">
              <a:buNone/>
            </a:pPr>
            <a:r>
              <a:rPr lang="de-DE" dirty="0"/>
              <a:t>Alle Beiträge in:  Michael Roth/Marcus Held (</a:t>
            </a:r>
            <a:r>
              <a:rPr lang="de-DE" dirty="0" err="1"/>
              <a:t>Hg</a:t>
            </a:r>
            <a:r>
              <a:rPr lang="de-DE" dirty="0"/>
              <a:t>.), Was ist theologische Ethik? Berlin /Boston 2018.</a:t>
            </a:r>
          </a:p>
          <a:p>
            <a:pPr marL="457200" indent="-457200">
              <a:buAutoNum type="arabicPeriod"/>
            </a:pPr>
            <a:r>
              <a:rPr lang="de-DE" sz="2000" dirty="0"/>
              <a:t>Marco </a:t>
            </a:r>
            <a:r>
              <a:rPr lang="de-DE" sz="2000" dirty="0" err="1"/>
              <a:t>Hofheinz</a:t>
            </a:r>
            <a:r>
              <a:rPr lang="de-DE" sz="2000" dirty="0"/>
              <a:t>, Wahrnehmen, Prüfen, Urteilen. Explorative Annäherung an eine „selbstdarstellende“ theologische Identitäts- und Gemeindeethik. (S. 63-80)</a:t>
            </a:r>
          </a:p>
          <a:p>
            <a:pPr marL="457200" indent="-457200">
              <a:buAutoNum type="arabicPeriod"/>
            </a:pPr>
            <a:r>
              <a:rPr lang="de-DE" sz="2000" dirty="0"/>
              <a:t>Cornelia Richter, Ethik der Zwischenphänomene. Glaubensreflexion in lebensbegleitender Absicht  (S. 177-196)</a:t>
            </a:r>
          </a:p>
          <a:p>
            <a:pPr marL="457200" indent="-457200">
              <a:buAutoNum type="arabicPeriod"/>
            </a:pPr>
            <a:r>
              <a:rPr lang="de-DE" sz="2000" dirty="0"/>
              <a:t>Friedrich Lohmann, Die christliche Ethik als Güterethik (S. 113-130)</a:t>
            </a:r>
          </a:p>
          <a:p>
            <a:pPr marL="0" indent="0">
              <a:buNone/>
            </a:pPr>
            <a:endParaRPr lang="de-DE" sz="2000" dirty="0"/>
          </a:p>
          <a:p>
            <a:pPr marL="0" indent="0">
              <a:buNone/>
            </a:pPr>
            <a:endParaRPr lang="de-DE" sz="2000" dirty="0"/>
          </a:p>
          <a:p>
            <a:pPr marL="0" indent="0">
              <a:buNone/>
            </a:pPr>
            <a:endParaRPr lang="de-DE" dirty="0"/>
          </a:p>
        </p:txBody>
      </p:sp>
      <p:sp>
        <p:nvSpPr>
          <p:cNvPr id="4" name="Fußzeilenplatzhalter 3">
            <a:extLst>
              <a:ext uri="{FF2B5EF4-FFF2-40B4-BE49-F238E27FC236}">
                <a16:creationId xmlns:a16="http://schemas.microsoft.com/office/drawing/2014/main" id="{BC82C5C8-2C7E-4B19-A18F-06E4C9B4A597}"/>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992DDF6D-F94C-4FE0-A6B6-8D8B1F7DA010}"/>
              </a:ext>
            </a:extLst>
          </p:cNvPr>
          <p:cNvSpPr>
            <a:spLocks noGrp="1"/>
          </p:cNvSpPr>
          <p:nvPr>
            <p:ph type="sldNum" sz="quarter" idx="12"/>
          </p:nvPr>
        </p:nvSpPr>
        <p:spPr/>
        <p:txBody>
          <a:bodyPr/>
          <a:lstStyle/>
          <a:p>
            <a:fld id="{F9FFDCA0-2AEA-4975-AFFC-851E2EA8DA1B}" type="slidenum">
              <a:rPr lang="de-DE" smtClean="0"/>
              <a:t>6</a:t>
            </a:fld>
            <a:endParaRPr lang="de-DE"/>
          </a:p>
        </p:txBody>
      </p:sp>
    </p:spTree>
    <p:extLst>
      <p:ext uri="{BB962C8B-B14F-4D97-AF65-F5344CB8AC3E}">
        <p14:creationId xmlns:p14="http://schemas.microsoft.com/office/powerpoint/2010/main" val="127454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2B74A-81A3-4F95-9DFE-9AEFDC1A1F9D}"/>
              </a:ext>
            </a:extLst>
          </p:cNvPr>
          <p:cNvSpPr>
            <a:spLocks noGrp="1"/>
          </p:cNvSpPr>
          <p:nvPr>
            <p:ph type="title"/>
          </p:nvPr>
        </p:nvSpPr>
        <p:spPr>
          <a:xfrm>
            <a:off x="838200" y="320675"/>
            <a:ext cx="10515600" cy="1325563"/>
          </a:xfrm>
        </p:spPr>
        <p:txBody>
          <a:bodyPr>
            <a:normAutofit fontScale="90000"/>
          </a:bodyPr>
          <a:lstStyle/>
          <a:p>
            <a:r>
              <a:rPr lang="de-DE" sz="3200" b="1" dirty="0">
                <a:solidFill>
                  <a:srgbClr val="FF0000"/>
                </a:solidFill>
              </a:rPr>
              <a:t>1. Das „Sein in Christus“ (1. Kor. 3,11) als </a:t>
            </a:r>
            <a:r>
              <a:rPr lang="de-DE" sz="2800" b="1" dirty="0">
                <a:solidFill>
                  <a:srgbClr val="FF0000"/>
                </a:solidFill>
              </a:rPr>
              <a:t>Ermöglichungsgrund für  ethisches Wahrnehmen, Prüfen und Urteilen    </a:t>
            </a:r>
            <a:r>
              <a:rPr lang="de-DE" sz="4000" b="1" dirty="0">
                <a:solidFill>
                  <a:srgbClr val="FF0000"/>
                </a:solidFill>
              </a:rPr>
              <a:t> (Marco </a:t>
            </a:r>
            <a:r>
              <a:rPr lang="de-DE" sz="4000" b="1" dirty="0" err="1">
                <a:solidFill>
                  <a:srgbClr val="FF0000"/>
                </a:solidFill>
              </a:rPr>
              <a:t>Hofheinz</a:t>
            </a:r>
            <a:r>
              <a:rPr lang="de-DE" sz="4400" b="1" dirty="0">
                <a:solidFill>
                  <a:srgbClr val="FF0000"/>
                </a:solidFill>
              </a:rPr>
              <a:t>: )</a:t>
            </a:r>
            <a:endParaRPr lang="de-DE" sz="4000" b="1" dirty="0">
              <a:solidFill>
                <a:srgbClr val="FF0000"/>
              </a:solidFill>
            </a:endParaRPr>
          </a:p>
        </p:txBody>
      </p:sp>
      <p:sp>
        <p:nvSpPr>
          <p:cNvPr id="3" name="Inhaltsplatzhalter 2">
            <a:extLst>
              <a:ext uri="{FF2B5EF4-FFF2-40B4-BE49-F238E27FC236}">
                <a16:creationId xmlns:a16="http://schemas.microsoft.com/office/drawing/2014/main" id="{C1B4BF35-E4F0-4E66-83D0-7929C093EB0E}"/>
              </a:ext>
            </a:extLst>
          </p:cNvPr>
          <p:cNvSpPr>
            <a:spLocks noGrp="1"/>
          </p:cNvSpPr>
          <p:nvPr>
            <p:ph idx="1"/>
          </p:nvPr>
        </p:nvSpPr>
        <p:spPr>
          <a:xfrm>
            <a:off x="588859" y="1825625"/>
            <a:ext cx="10764941" cy="4351338"/>
          </a:xfrm>
        </p:spPr>
        <p:txBody>
          <a:bodyPr>
            <a:normAutofit/>
          </a:bodyPr>
          <a:lstStyle/>
          <a:p>
            <a:pPr marL="0" indent="0">
              <a:buNone/>
            </a:pPr>
            <a:r>
              <a:rPr lang="de-DE" sz="2000" dirty="0"/>
              <a:t>„Ich statuiere kein Christentum ohne Gemeinschaft“ (Nikolaus Ludwig v. Zinzendorf, 1700-1760)</a:t>
            </a:r>
          </a:p>
          <a:p>
            <a:pPr marL="0" indent="0">
              <a:buNone/>
            </a:pPr>
            <a:r>
              <a:rPr lang="de-DE" sz="2000" dirty="0"/>
              <a:t>„Wenn man urteilt, dann urteilt man als  Glied einer Gemeinschaft.“  (Hannah Ahrendt, 1906-1975)</a:t>
            </a:r>
          </a:p>
          <a:p>
            <a:pPr marL="0" indent="0">
              <a:buNone/>
            </a:pPr>
            <a:endParaRPr lang="de-DE" dirty="0">
              <a:solidFill>
                <a:srgbClr val="FF0000"/>
              </a:solidFill>
            </a:endParaRPr>
          </a:p>
          <a:p>
            <a:pPr marL="0" indent="0">
              <a:buNone/>
            </a:pPr>
            <a:r>
              <a:rPr lang="de-DE" sz="2400" dirty="0"/>
              <a:t> </a:t>
            </a:r>
          </a:p>
          <a:p>
            <a:pPr marL="0" indent="0">
              <a:buNone/>
            </a:pPr>
            <a:endParaRPr lang="de-DE" dirty="0"/>
          </a:p>
          <a:p>
            <a:pPr marL="0" indent="0">
              <a:buNone/>
            </a:pPr>
            <a:endParaRPr lang="de-DE" dirty="0"/>
          </a:p>
          <a:p>
            <a:pPr marL="0" indent="0">
              <a:buNone/>
            </a:pPr>
            <a:endParaRPr lang="de-DE" dirty="0"/>
          </a:p>
          <a:p>
            <a:pPr marL="0" indent="0">
              <a:buNone/>
            </a:pPr>
            <a:r>
              <a:rPr lang="de-DE" dirty="0"/>
              <a:t> </a:t>
            </a:r>
          </a:p>
        </p:txBody>
      </p:sp>
      <p:sp>
        <p:nvSpPr>
          <p:cNvPr id="4" name="Fußzeilenplatzhalter 3">
            <a:extLst>
              <a:ext uri="{FF2B5EF4-FFF2-40B4-BE49-F238E27FC236}">
                <a16:creationId xmlns:a16="http://schemas.microsoft.com/office/drawing/2014/main" id="{98515ABE-06A0-4107-89C6-78EAFE1EE5CE}"/>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EE5AB598-CDB4-4B1E-8E69-F8CAEA7CF6EE}"/>
              </a:ext>
            </a:extLst>
          </p:cNvPr>
          <p:cNvSpPr>
            <a:spLocks noGrp="1"/>
          </p:cNvSpPr>
          <p:nvPr>
            <p:ph type="sldNum" sz="quarter" idx="12"/>
          </p:nvPr>
        </p:nvSpPr>
        <p:spPr/>
        <p:txBody>
          <a:bodyPr/>
          <a:lstStyle/>
          <a:p>
            <a:fld id="{F9FFDCA0-2AEA-4975-AFFC-851E2EA8DA1B}" type="slidenum">
              <a:rPr lang="de-DE" smtClean="0"/>
              <a:t>7</a:t>
            </a:fld>
            <a:endParaRPr lang="de-DE" dirty="0"/>
          </a:p>
        </p:txBody>
      </p:sp>
      <p:pic>
        <p:nvPicPr>
          <p:cNvPr id="8" name="Grafik 7">
            <a:extLst>
              <a:ext uri="{FF2B5EF4-FFF2-40B4-BE49-F238E27FC236}">
                <a16:creationId xmlns:a16="http://schemas.microsoft.com/office/drawing/2014/main" id="{BF3FE5B4-AB96-42CA-8EB2-15851185669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trans="12000" brushSize="1"/>
                    </a14:imgEffect>
                  </a14:imgLayer>
                </a14:imgProps>
              </a:ext>
            </a:extLst>
          </a:blip>
          <a:stretch>
            <a:fillRect/>
          </a:stretch>
        </p:blipFill>
        <p:spPr>
          <a:xfrm>
            <a:off x="588859" y="2857273"/>
            <a:ext cx="3930890" cy="3450448"/>
          </a:xfrm>
          <a:prstGeom prst="rect">
            <a:avLst/>
          </a:prstGeom>
          <a:effectLst>
            <a:softEdge rad="0"/>
          </a:effectLst>
        </p:spPr>
      </p:pic>
      <p:sp>
        <p:nvSpPr>
          <p:cNvPr id="9" name="Pfeil: nach rechts 8">
            <a:extLst>
              <a:ext uri="{FF2B5EF4-FFF2-40B4-BE49-F238E27FC236}">
                <a16:creationId xmlns:a16="http://schemas.microsoft.com/office/drawing/2014/main" id="{29B1A489-382B-42F3-909D-B3AEECA6CF2E}"/>
              </a:ext>
            </a:extLst>
          </p:cNvPr>
          <p:cNvSpPr/>
          <p:nvPr/>
        </p:nvSpPr>
        <p:spPr>
          <a:xfrm>
            <a:off x="4637313" y="2857273"/>
            <a:ext cx="4336870" cy="751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Wahrnehmen (Phil 1,  9: </a:t>
            </a:r>
            <a:r>
              <a:rPr lang="de-DE" dirty="0" err="1"/>
              <a:t>Aisthesis</a:t>
            </a:r>
            <a:r>
              <a:rPr lang="de-DE" dirty="0"/>
              <a:t>!) </a:t>
            </a:r>
          </a:p>
        </p:txBody>
      </p:sp>
      <p:sp>
        <p:nvSpPr>
          <p:cNvPr id="10" name="Pfeil: nach rechts 9">
            <a:extLst>
              <a:ext uri="{FF2B5EF4-FFF2-40B4-BE49-F238E27FC236}">
                <a16:creationId xmlns:a16="http://schemas.microsoft.com/office/drawing/2014/main" id="{847A05FF-27A5-44AC-A3A6-3FE89E2224CC}"/>
              </a:ext>
            </a:extLst>
          </p:cNvPr>
          <p:cNvSpPr/>
          <p:nvPr/>
        </p:nvSpPr>
        <p:spPr>
          <a:xfrm>
            <a:off x="4637313" y="4141561"/>
            <a:ext cx="4336870" cy="751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Prüfen  (Phil 1, 10: </a:t>
            </a:r>
            <a:r>
              <a:rPr lang="de-DE" dirty="0" err="1"/>
              <a:t>Dokimazein</a:t>
            </a:r>
            <a:r>
              <a:rPr lang="de-DE" dirty="0"/>
              <a:t>)</a:t>
            </a:r>
          </a:p>
        </p:txBody>
      </p:sp>
      <p:sp>
        <p:nvSpPr>
          <p:cNvPr id="11" name="Pfeil: nach rechts 10">
            <a:extLst>
              <a:ext uri="{FF2B5EF4-FFF2-40B4-BE49-F238E27FC236}">
                <a16:creationId xmlns:a16="http://schemas.microsoft.com/office/drawing/2014/main" id="{D29479EA-9EB3-4296-B195-7AB5BE5BE9D1}"/>
              </a:ext>
            </a:extLst>
          </p:cNvPr>
          <p:cNvSpPr/>
          <p:nvPr/>
        </p:nvSpPr>
        <p:spPr>
          <a:xfrm>
            <a:off x="4620126" y="5416460"/>
            <a:ext cx="4336870" cy="751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Urteilen (1. Kor. 12, 10: Diakrisis) </a:t>
            </a:r>
          </a:p>
        </p:txBody>
      </p:sp>
    </p:spTree>
    <p:extLst>
      <p:ext uri="{BB962C8B-B14F-4D97-AF65-F5344CB8AC3E}">
        <p14:creationId xmlns:p14="http://schemas.microsoft.com/office/powerpoint/2010/main" val="7839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9C99A-6E03-4C3B-8ABC-753A2B3B0D55}"/>
              </a:ext>
            </a:extLst>
          </p:cNvPr>
          <p:cNvSpPr>
            <a:spLocks noGrp="1"/>
          </p:cNvSpPr>
          <p:nvPr>
            <p:ph type="title"/>
          </p:nvPr>
        </p:nvSpPr>
        <p:spPr/>
        <p:txBody>
          <a:bodyPr/>
          <a:lstStyle/>
          <a:p>
            <a:pPr algn="ctr"/>
            <a:r>
              <a:rPr lang="de-DE" dirty="0"/>
              <a:t>Perspektive 1  ins Bild gesetzt  </a:t>
            </a:r>
          </a:p>
        </p:txBody>
      </p:sp>
      <p:sp>
        <p:nvSpPr>
          <p:cNvPr id="3" name="Inhaltsplatzhalter 2">
            <a:extLst>
              <a:ext uri="{FF2B5EF4-FFF2-40B4-BE49-F238E27FC236}">
                <a16:creationId xmlns:a16="http://schemas.microsoft.com/office/drawing/2014/main" id="{648B5711-E54C-4879-A454-D248F05C4E37}"/>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33CBA3B8-443C-490D-80C9-3F676B743DE7}"/>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2F1D871D-CF86-41B2-855B-2AAFDF968A85}"/>
              </a:ext>
            </a:extLst>
          </p:cNvPr>
          <p:cNvSpPr>
            <a:spLocks noGrp="1"/>
          </p:cNvSpPr>
          <p:nvPr>
            <p:ph type="sldNum" sz="quarter" idx="12"/>
          </p:nvPr>
        </p:nvSpPr>
        <p:spPr/>
        <p:txBody>
          <a:bodyPr/>
          <a:lstStyle/>
          <a:p>
            <a:fld id="{F9FFDCA0-2AEA-4975-AFFC-851E2EA8DA1B}" type="slidenum">
              <a:rPr lang="de-DE" smtClean="0"/>
              <a:t>8</a:t>
            </a:fld>
            <a:endParaRPr lang="de-DE"/>
          </a:p>
        </p:txBody>
      </p:sp>
      <p:pic>
        <p:nvPicPr>
          <p:cNvPr id="6" name="Grafik 5">
            <a:extLst>
              <a:ext uri="{FF2B5EF4-FFF2-40B4-BE49-F238E27FC236}">
                <a16:creationId xmlns:a16="http://schemas.microsoft.com/office/drawing/2014/main" id="{30FD3272-35B2-4DE4-9905-8CE8DB1E79DD}"/>
              </a:ext>
            </a:extLst>
          </p:cNvPr>
          <p:cNvPicPr>
            <a:picLocks noChangeAspect="1"/>
          </p:cNvPicPr>
          <p:nvPr/>
        </p:nvPicPr>
        <p:blipFill>
          <a:blip r:embed="rId3"/>
          <a:stretch>
            <a:fillRect/>
          </a:stretch>
        </p:blipFill>
        <p:spPr>
          <a:xfrm>
            <a:off x="1276894" y="2634638"/>
            <a:ext cx="5523411" cy="3165271"/>
          </a:xfrm>
          <a:prstGeom prst="rect">
            <a:avLst/>
          </a:prstGeom>
        </p:spPr>
      </p:pic>
      <p:pic>
        <p:nvPicPr>
          <p:cNvPr id="8" name="Grafik 7">
            <a:extLst>
              <a:ext uri="{FF2B5EF4-FFF2-40B4-BE49-F238E27FC236}">
                <a16:creationId xmlns:a16="http://schemas.microsoft.com/office/drawing/2014/main" id="{695227D7-1277-4EC4-999D-76A03EC08D6A}"/>
              </a:ext>
            </a:extLst>
          </p:cNvPr>
          <p:cNvPicPr>
            <a:picLocks noChangeAspect="1"/>
          </p:cNvPicPr>
          <p:nvPr/>
        </p:nvPicPr>
        <p:blipFill>
          <a:blip r:embed="rId4"/>
          <a:stretch>
            <a:fillRect/>
          </a:stretch>
        </p:blipFill>
        <p:spPr>
          <a:xfrm>
            <a:off x="7238999" y="3051402"/>
            <a:ext cx="3948918" cy="2331742"/>
          </a:xfrm>
          <a:prstGeom prst="rect">
            <a:avLst/>
          </a:prstGeom>
        </p:spPr>
      </p:pic>
    </p:spTree>
    <p:extLst>
      <p:ext uri="{BB962C8B-B14F-4D97-AF65-F5344CB8AC3E}">
        <p14:creationId xmlns:p14="http://schemas.microsoft.com/office/powerpoint/2010/main" val="24874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9E954-22DF-4F5B-B285-AF996A5F540C}"/>
              </a:ext>
            </a:extLst>
          </p:cNvPr>
          <p:cNvSpPr>
            <a:spLocks noGrp="1"/>
          </p:cNvSpPr>
          <p:nvPr>
            <p:ph type="title"/>
          </p:nvPr>
        </p:nvSpPr>
        <p:spPr>
          <a:xfrm>
            <a:off x="838200" y="390156"/>
            <a:ext cx="10515600" cy="1325563"/>
          </a:xfrm>
        </p:spPr>
        <p:txBody>
          <a:bodyPr>
            <a:noAutofit/>
          </a:bodyPr>
          <a:lstStyle/>
          <a:p>
            <a:r>
              <a:rPr lang="de-DE" sz="2800" dirty="0">
                <a:solidFill>
                  <a:srgbClr val="FF0000"/>
                </a:solidFill>
              </a:rPr>
              <a:t>2. Christlich-theologische Ethik thematisiert </a:t>
            </a:r>
            <a:r>
              <a:rPr lang="de-DE" sz="2800" b="1" dirty="0">
                <a:solidFill>
                  <a:srgbClr val="FF0000"/>
                </a:solidFill>
              </a:rPr>
              <a:t>auch</a:t>
            </a:r>
            <a:r>
              <a:rPr lang="de-DE" sz="2800" dirty="0">
                <a:solidFill>
                  <a:srgbClr val="FF0000"/>
                </a:solidFill>
              </a:rPr>
              <a:t> Zwischenphänomene. Sie tut dies als Hermeneutik des gelebten Lebens und im  Erfahrungshorizont einer Lektüre der Hl. Schrift (Cornelia Richter) </a:t>
            </a:r>
          </a:p>
        </p:txBody>
      </p:sp>
      <p:sp>
        <p:nvSpPr>
          <p:cNvPr id="3" name="Inhaltsplatzhalter 2">
            <a:extLst>
              <a:ext uri="{FF2B5EF4-FFF2-40B4-BE49-F238E27FC236}">
                <a16:creationId xmlns:a16="http://schemas.microsoft.com/office/drawing/2014/main" id="{D778576D-73AE-4D30-B34A-2E44AA200281}"/>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4AF964D7-54E2-4942-95FA-0BCBF9AD9D52}"/>
              </a:ext>
            </a:extLst>
          </p:cNvPr>
          <p:cNvSpPr>
            <a:spLocks noGrp="1"/>
          </p:cNvSpPr>
          <p:nvPr>
            <p:ph type="ftr" sz="quarter" idx="11"/>
          </p:nvPr>
        </p:nvSpPr>
        <p:spPr/>
        <p:txBody>
          <a:bodyPr/>
          <a:lstStyle/>
          <a:p>
            <a:r>
              <a:rPr lang="de-DE"/>
              <a:t>Dr. Ulrich Löffler, "Warum ist das denn christlich?". Begründungsmodelle christlicher Ethik.</a:t>
            </a:r>
          </a:p>
        </p:txBody>
      </p:sp>
      <p:sp>
        <p:nvSpPr>
          <p:cNvPr id="5" name="Foliennummernplatzhalter 4">
            <a:extLst>
              <a:ext uri="{FF2B5EF4-FFF2-40B4-BE49-F238E27FC236}">
                <a16:creationId xmlns:a16="http://schemas.microsoft.com/office/drawing/2014/main" id="{E3A413D9-7451-44B1-A6A4-32FB615B2560}"/>
              </a:ext>
            </a:extLst>
          </p:cNvPr>
          <p:cNvSpPr>
            <a:spLocks noGrp="1"/>
          </p:cNvSpPr>
          <p:nvPr>
            <p:ph type="sldNum" sz="quarter" idx="12"/>
          </p:nvPr>
        </p:nvSpPr>
        <p:spPr/>
        <p:txBody>
          <a:bodyPr/>
          <a:lstStyle/>
          <a:p>
            <a:fld id="{F9FFDCA0-2AEA-4975-AFFC-851E2EA8DA1B}" type="slidenum">
              <a:rPr lang="de-DE" smtClean="0"/>
              <a:t>9</a:t>
            </a:fld>
            <a:endParaRPr lang="de-DE"/>
          </a:p>
        </p:txBody>
      </p:sp>
      <p:pic>
        <p:nvPicPr>
          <p:cNvPr id="7" name="Grafik 6">
            <a:extLst>
              <a:ext uri="{FF2B5EF4-FFF2-40B4-BE49-F238E27FC236}">
                <a16:creationId xmlns:a16="http://schemas.microsoft.com/office/drawing/2014/main" id="{E2140FC1-2C88-4124-B66E-2E8A8895167A}"/>
              </a:ext>
            </a:extLst>
          </p:cNvPr>
          <p:cNvPicPr>
            <a:picLocks noChangeAspect="1"/>
          </p:cNvPicPr>
          <p:nvPr/>
        </p:nvPicPr>
        <p:blipFill>
          <a:blip r:embed="rId3"/>
          <a:stretch>
            <a:fillRect/>
          </a:stretch>
        </p:blipFill>
        <p:spPr>
          <a:xfrm>
            <a:off x="866267" y="1825625"/>
            <a:ext cx="4935583" cy="4364199"/>
          </a:xfrm>
          <a:prstGeom prst="rect">
            <a:avLst/>
          </a:prstGeom>
        </p:spPr>
      </p:pic>
      <p:sp>
        <p:nvSpPr>
          <p:cNvPr id="10" name="Pfeil: nach rechts 9">
            <a:extLst>
              <a:ext uri="{FF2B5EF4-FFF2-40B4-BE49-F238E27FC236}">
                <a16:creationId xmlns:a16="http://schemas.microsoft.com/office/drawing/2014/main" id="{77EF216D-C92E-431D-9C36-BE053968B3D3}"/>
              </a:ext>
            </a:extLst>
          </p:cNvPr>
          <p:cNvSpPr/>
          <p:nvPr/>
        </p:nvSpPr>
        <p:spPr>
          <a:xfrm rot="842421">
            <a:off x="4693427" y="3404301"/>
            <a:ext cx="4118482" cy="851768"/>
          </a:xfrm>
          <a:prstGeom prst="rightArrow">
            <a:avLst>
              <a:gd name="adj1" fmla="val 79282"/>
              <a:gd name="adj2" fmla="val 50000"/>
            </a:avLst>
          </a:prstGeom>
          <a:gradFill flip="none" rotWithShape="1">
            <a:gsLst>
              <a:gs pos="0">
                <a:srgbClr val="FFD85B">
                  <a:shade val="30000"/>
                  <a:satMod val="115000"/>
                </a:srgbClr>
              </a:gs>
              <a:gs pos="50000">
                <a:srgbClr val="FFD85B">
                  <a:shade val="67500"/>
                  <a:satMod val="115000"/>
                </a:srgbClr>
              </a:gs>
              <a:gs pos="100000">
                <a:srgbClr val="FFD85B">
                  <a:shade val="100000"/>
                  <a:satMod val="115000"/>
                </a:srgbClr>
              </a:gs>
            </a:gsLst>
            <a:lin ang="54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solidFill>
                  <a:schemeClr val="tx1"/>
                </a:solidFill>
              </a:rPr>
              <a:t>Ethische „Zwischenphänomene“, z.B.: Vertrauen, Wut,  Stolz,  Ermüdung, Gefühl des </a:t>
            </a:r>
            <a:r>
              <a:rPr lang="de-DE" sz="1600" dirty="0" err="1">
                <a:solidFill>
                  <a:schemeClr val="tx1"/>
                </a:solidFill>
              </a:rPr>
              <a:t>Verpflichtetseins</a:t>
            </a:r>
            <a:endParaRPr lang="de-DE" sz="1600" dirty="0">
              <a:solidFill>
                <a:schemeClr val="tx1"/>
              </a:solidFill>
            </a:endParaRPr>
          </a:p>
        </p:txBody>
      </p:sp>
      <p:pic>
        <p:nvPicPr>
          <p:cNvPr id="12" name="Grafik 11">
            <a:extLst>
              <a:ext uri="{FF2B5EF4-FFF2-40B4-BE49-F238E27FC236}">
                <a16:creationId xmlns:a16="http://schemas.microsoft.com/office/drawing/2014/main" id="{70A4845D-61DE-4202-8F05-DC9F71A48BF4}"/>
              </a:ext>
            </a:extLst>
          </p:cNvPr>
          <p:cNvPicPr>
            <a:picLocks noChangeAspect="1"/>
          </p:cNvPicPr>
          <p:nvPr/>
        </p:nvPicPr>
        <p:blipFill>
          <a:blip r:embed="rId4"/>
          <a:stretch>
            <a:fillRect/>
          </a:stretch>
        </p:blipFill>
        <p:spPr>
          <a:xfrm>
            <a:off x="6945079" y="1935156"/>
            <a:ext cx="922161" cy="1401872"/>
          </a:xfrm>
          <a:prstGeom prst="rect">
            <a:avLst/>
          </a:prstGeom>
        </p:spPr>
      </p:pic>
      <p:sp>
        <p:nvSpPr>
          <p:cNvPr id="13" name="Textfeld 12">
            <a:extLst>
              <a:ext uri="{FF2B5EF4-FFF2-40B4-BE49-F238E27FC236}">
                <a16:creationId xmlns:a16="http://schemas.microsoft.com/office/drawing/2014/main" id="{2239D7F0-9C3A-4EF0-B0AE-5ABC72FC22A9}"/>
              </a:ext>
            </a:extLst>
          </p:cNvPr>
          <p:cNvSpPr txBox="1"/>
          <p:nvPr/>
        </p:nvSpPr>
        <p:spPr>
          <a:xfrm>
            <a:off x="1326176" y="3547623"/>
            <a:ext cx="932826" cy="646331"/>
          </a:xfrm>
          <a:prstGeom prst="rect">
            <a:avLst/>
          </a:prstGeom>
          <a:noFill/>
        </p:spPr>
        <p:txBody>
          <a:bodyPr wrap="square" rtlCol="0">
            <a:spAutoFit/>
          </a:bodyPr>
          <a:lstStyle/>
          <a:p>
            <a:r>
              <a:rPr lang="de-DE" dirty="0">
                <a:solidFill>
                  <a:srgbClr val="92D050"/>
                </a:solidFill>
              </a:rPr>
              <a:t>„Sachzwänge“ </a:t>
            </a:r>
          </a:p>
        </p:txBody>
      </p:sp>
      <p:sp>
        <p:nvSpPr>
          <p:cNvPr id="14" name="Textfeld 13">
            <a:extLst>
              <a:ext uri="{FF2B5EF4-FFF2-40B4-BE49-F238E27FC236}">
                <a16:creationId xmlns:a16="http://schemas.microsoft.com/office/drawing/2014/main" id="{9B27AD60-EF57-4DD7-B8DC-6D9EBD0C4F11}"/>
              </a:ext>
            </a:extLst>
          </p:cNvPr>
          <p:cNvSpPr txBox="1"/>
          <p:nvPr/>
        </p:nvSpPr>
        <p:spPr>
          <a:xfrm>
            <a:off x="2390503" y="3219817"/>
            <a:ext cx="1463040" cy="923330"/>
          </a:xfrm>
          <a:prstGeom prst="rect">
            <a:avLst/>
          </a:prstGeom>
          <a:noFill/>
        </p:spPr>
        <p:txBody>
          <a:bodyPr wrap="square" rtlCol="0">
            <a:spAutoFit/>
          </a:bodyPr>
          <a:lstStyle/>
          <a:p>
            <a:r>
              <a:rPr lang="de-DE" dirty="0">
                <a:solidFill>
                  <a:srgbClr val="92D050"/>
                </a:solidFill>
              </a:rPr>
              <a:t>Politische Konstellationen  </a:t>
            </a:r>
          </a:p>
        </p:txBody>
      </p:sp>
      <p:sp>
        <p:nvSpPr>
          <p:cNvPr id="15" name="Textfeld 14">
            <a:extLst>
              <a:ext uri="{FF2B5EF4-FFF2-40B4-BE49-F238E27FC236}">
                <a16:creationId xmlns:a16="http://schemas.microsoft.com/office/drawing/2014/main" id="{52083698-F1B6-4A6E-BF32-0AB4190BA617}"/>
              </a:ext>
            </a:extLst>
          </p:cNvPr>
          <p:cNvSpPr txBox="1"/>
          <p:nvPr/>
        </p:nvSpPr>
        <p:spPr>
          <a:xfrm>
            <a:off x="2964531" y="4236725"/>
            <a:ext cx="1074069" cy="369332"/>
          </a:xfrm>
          <a:prstGeom prst="rect">
            <a:avLst/>
          </a:prstGeom>
          <a:noFill/>
        </p:spPr>
        <p:txBody>
          <a:bodyPr wrap="square" rtlCol="0">
            <a:spAutoFit/>
          </a:bodyPr>
          <a:lstStyle/>
          <a:p>
            <a:r>
              <a:rPr lang="de-DE" dirty="0">
                <a:solidFill>
                  <a:srgbClr val="92D050"/>
                </a:solidFill>
              </a:rPr>
              <a:t>Normen </a:t>
            </a:r>
          </a:p>
        </p:txBody>
      </p:sp>
      <p:sp>
        <p:nvSpPr>
          <p:cNvPr id="16" name="Textfeld 15">
            <a:extLst>
              <a:ext uri="{FF2B5EF4-FFF2-40B4-BE49-F238E27FC236}">
                <a16:creationId xmlns:a16="http://schemas.microsoft.com/office/drawing/2014/main" id="{767CEB05-5366-46B8-BAC2-B7FA6DDF3E7A}"/>
              </a:ext>
            </a:extLst>
          </p:cNvPr>
          <p:cNvSpPr txBox="1"/>
          <p:nvPr/>
        </p:nvSpPr>
        <p:spPr>
          <a:xfrm>
            <a:off x="3719758" y="3547623"/>
            <a:ext cx="1074069" cy="369332"/>
          </a:xfrm>
          <a:prstGeom prst="rect">
            <a:avLst/>
          </a:prstGeom>
          <a:noFill/>
        </p:spPr>
        <p:txBody>
          <a:bodyPr wrap="square" rtlCol="0">
            <a:spAutoFit/>
          </a:bodyPr>
          <a:lstStyle/>
          <a:p>
            <a:r>
              <a:rPr lang="de-DE" dirty="0">
                <a:solidFill>
                  <a:srgbClr val="92D050"/>
                </a:solidFill>
              </a:rPr>
              <a:t>Werte </a:t>
            </a:r>
          </a:p>
        </p:txBody>
      </p:sp>
      <p:sp>
        <p:nvSpPr>
          <p:cNvPr id="17" name="Textfeld 16">
            <a:extLst>
              <a:ext uri="{FF2B5EF4-FFF2-40B4-BE49-F238E27FC236}">
                <a16:creationId xmlns:a16="http://schemas.microsoft.com/office/drawing/2014/main" id="{59C6FCFD-2F12-4E30-B545-C496EF94C7B8}"/>
              </a:ext>
            </a:extLst>
          </p:cNvPr>
          <p:cNvSpPr txBox="1"/>
          <p:nvPr/>
        </p:nvSpPr>
        <p:spPr>
          <a:xfrm>
            <a:off x="8755693" y="3337028"/>
            <a:ext cx="2598107" cy="2031325"/>
          </a:xfrm>
          <a:prstGeom prst="rect">
            <a:avLst/>
          </a:prstGeom>
          <a:noFill/>
        </p:spPr>
        <p:txBody>
          <a:bodyPr wrap="square" rtlCol="0">
            <a:spAutoFit/>
          </a:bodyPr>
          <a:lstStyle/>
          <a:p>
            <a:r>
              <a:rPr lang="de-DE" b="1" dirty="0"/>
              <a:t>Martin Luther: Theologie als Erfahrungswissenschaft</a:t>
            </a:r>
          </a:p>
          <a:p>
            <a:r>
              <a:rPr lang="de-DE" dirty="0"/>
              <a:t>„Die Erfahrung macht den Theologen“ (</a:t>
            </a:r>
            <a:r>
              <a:rPr lang="de-DE" dirty="0" err="1"/>
              <a:t>Experientia</a:t>
            </a:r>
            <a:r>
              <a:rPr lang="de-DE" dirty="0"/>
              <a:t> quod fit </a:t>
            </a:r>
            <a:r>
              <a:rPr lang="de-DE" dirty="0" err="1"/>
              <a:t>theologum</a:t>
            </a:r>
            <a:r>
              <a:rPr lang="de-DE" dirty="0"/>
              <a:t> ) (WA  TR, 1,16 13)</a:t>
            </a:r>
          </a:p>
        </p:txBody>
      </p:sp>
      <p:sp>
        <p:nvSpPr>
          <p:cNvPr id="18" name="Textfeld 17">
            <a:extLst>
              <a:ext uri="{FF2B5EF4-FFF2-40B4-BE49-F238E27FC236}">
                <a16:creationId xmlns:a16="http://schemas.microsoft.com/office/drawing/2014/main" id="{C39B0BD4-99A8-46B7-A6E5-8EE4C5E5660C}"/>
              </a:ext>
            </a:extLst>
          </p:cNvPr>
          <p:cNvSpPr txBox="1"/>
          <p:nvPr/>
        </p:nvSpPr>
        <p:spPr>
          <a:xfrm>
            <a:off x="2123880" y="4952306"/>
            <a:ext cx="2291915" cy="369332"/>
          </a:xfrm>
          <a:prstGeom prst="rect">
            <a:avLst/>
          </a:prstGeom>
          <a:noFill/>
        </p:spPr>
        <p:txBody>
          <a:bodyPr wrap="square" rtlCol="0">
            <a:spAutoFit/>
          </a:bodyPr>
          <a:lstStyle/>
          <a:p>
            <a:r>
              <a:rPr lang="de-DE" dirty="0">
                <a:solidFill>
                  <a:srgbClr val="92D050"/>
                </a:solidFill>
              </a:rPr>
              <a:t>Handlungsalternativen  </a:t>
            </a:r>
          </a:p>
        </p:txBody>
      </p:sp>
    </p:spTree>
    <p:extLst>
      <p:ext uri="{BB962C8B-B14F-4D97-AF65-F5344CB8AC3E}">
        <p14:creationId xmlns:p14="http://schemas.microsoft.com/office/powerpoint/2010/main" val="26343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3" grpId="0"/>
      <p:bldP spid="14" grpId="0"/>
      <p:bldP spid="15" grpId="0"/>
      <p:bldP spid="16" grpId="0"/>
      <p:bldP spid="17" grpId="0"/>
      <p:bldP spid="1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2822</Words>
  <Application>Microsoft Office PowerPoint</Application>
  <PresentationFormat>Breitbild</PresentationFormat>
  <Paragraphs>222</Paragraphs>
  <Slides>12</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vt:lpstr>
      <vt:lpstr>Calibri</vt:lpstr>
      <vt:lpstr>Calibri Light</vt:lpstr>
      <vt:lpstr>Georgia</vt:lpstr>
      <vt:lpstr>Roboto</vt:lpstr>
      <vt:lpstr>Source Sans Pro</vt:lpstr>
      <vt:lpstr>Verdana</vt:lpstr>
      <vt:lpstr>Office</vt:lpstr>
      <vt:lpstr>Warum ist das denn christlich?</vt:lpstr>
      <vt:lpstr>Verantwortung als mehrstelliger Relationsbegriff in dynamischen, ethisch relevanten  Prozessen </vt:lpstr>
      <vt:lpstr>„Der Klassiker“ – leicht differenziert.  Martin Luthers Begründungen von Ethik</vt:lpstr>
      <vt:lpstr> „Warum ist das denn christlich?“  Ethos, Moral  und Ethik I – „Christlicher Ethos“ – „Christliche Moral“  </vt:lpstr>
      <vt:lpstr>„Warum ist das denn christlich?“  Ethos, Moral  und Ethik II: „Christliche Ethik“ als Teilthema der Theologie</vt:lpstr>
      <vt:lpstr>Drei gegenwärtige Perspektiven christlich-theologischer Ethik  </vt:lpstr>
      <vt:lpstr>1. Das „Sein in Christus“ (1. Kor. 3,11) als Ermöglichungsgrund für  ethisches Wahrnehmen, Prüfen und Urteilen     (Marco Hofheinz: )</vt:lpstr>
      <vt:lpstr>Perspektive 1  ins Bild gesetzt  </vt:lpstr>
      <vt:lpstr>2. Christlich-theologische Ethik thematisiert auch Zwischenphänomene. Sie tut dies als Hermeneutik des gelebten Lebens und im  Erfahrungshorizont einer Lektüre der Hl. Schrift (Cornelia Richter) </vt:lpstr>
      <vt:lpstr>Perspektive 2: ins Bild gesetzt</vt:lpstr>
      <vt:lpstr>3. Friedrich Lohmann: Christliche Ethik als Güterethik</vt:lpstr>
      <vt:lpstr>Perspektive 3 ins Bild gesetzt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ist das denn christlich?</dc:title>
  <dc:creator>Loeffler, Ulrich</dc:creator>
  <cp:lastModifiedBy>Ulrich</cp:lastModifiedBy>
  <cp:revision>99</cp:revision>
  <cp:lastPrinted>2021-04-15T03:22:50Z</cp:lastPrinted>
  <dcterms:created xsi:type="dcterms:W3CDTF">2021-04-07T05:54:22Z</dcterms:created>
  <dcterms:modified xsi:type="dcterms:W3CDTF">2021-04-16T10:47:46Z</dcterms:modified>
</cp:coreProperties>
</file>