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9994" y="647700"/>
            <a:ext cx="2846704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03985" y="1605788"/>
            <a:ext cx="6882765" cy="3392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" y="9"/>
            <a:ext cx="12192000" cy="6858000"/>
            <a:chOff x="19" y="9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" y="9"/>
              <a:ext cx="12191979" cy="68579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7230" y="4219244"/>
              <a:ext cx="11303635" cy="2192020"/>
            </a:xfrm>
            <a:custGeom>
              <a:avLst/>
              <a:gdLst/>
              <a:ahLst/>
              <a:cxnLst/>
              <a:rect l="l" t="t" r="r" b="b"/>
              <a:pathLst>
                <a:path w="11303635" h="2192020">
                  <a:moveTo>
                    <a:pt x="11301984" y="0"/>
                  </a:moveTo>
                  <a:lnTo>
                    <a:pt x="0" y="0"/>
                  </a:lnTo>
                  <a:lnTo>
                    <a:pt x="0" y="94996"/>
                  </a:lnTo>
                  <a:lnTo>
                    <a:pt x="11301984" y="94996"/>
                  </a:lnTo>
                  <a:lnTo>
                    <a:pt x="11301984" y="0"/>
                  </a:lnTo>
                  <a:close/>
                </a:path>
                <a:path w="11303635" h="2192020">
                  <a:moveTo>
                    <a:pt x="11303622" y="156819"/>
                  </a:moveTo>
                  <a:lnTo>
                    <a:pt x="0" y="156819"/>
                  </a:lnTo>
                  <a:lnTo>
                    <a:pt x="0" y="2191524"/>
                  </a:lnTo>
                  <a:lnTo>
                    <a:pt x="11303622" y="2191524"/>
                  </a:lnTo>
                  <a:lnTo>
                    <a:pt x="11303622" y="1568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8338" y="4782819"/>
            <a:ext cx="62426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90" dirty="0">
                <a:solidFill>
                  <a:srgbClr val="FFFFFF"/>
                </a:solidFill>
                <a:latin typeface="Trebuchet MS"/>
                <a:cs typeface="Trebuchet MS"/>
              </a:rPr>
              <a:t>LEISTUNGSFACH</a:t>
            </a:r>
            <a:r>
              <a:rPr sz="4000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spc="-430" dirty="0">
                <a:solidFill>
                  <a:srgbClr val="FFFFFF"/>
                </a:solidFill>
                <a:latin typeface="Trebuchet MS"/>
                <a:cs typeface="Trebuchet MS"/>
              </a:rPr>
              <a:t>RELIGIONSLEHRE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337" y="5549900"/>
            <a:ext cx="5044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solidFill>
                  <a:srgbClr val="C38E4D"/>
                </a:solidFill>
                <a:latin typeface="Trebuchet MS"/>
                <a:cs typeface="Trebuchet MS"/>
              </a:rPr>
              <a:t>©</a:t>
            </a:r>
            <a:r>
              <a:rPr sz="1200" spc="70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C38E4D"/>
                </a:solidFill>
                <a:latin typeface="Trebuchet MS"/>
                <a:cs typeface="Trebuchet MS"/>
              </a:rPr>
              <a:t>Uta</a:t>
            </a:r>
            <a:r>
              <a:rPr sz="1200" spc="65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85" dirty="0">
                <a:solidFill>
                  <a:srgbClr val="C38E4D"/>
                </a:solidFill>
                <a:latin typeface="Trebuchet MS"/>
                <a:cs typeface="Trebuchet MS"/>
              </a:rPr>
              <a:t>M.</a:t>
            </a:r>
            <a:r>
              <a:rPr sz="1200" spc="75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C38E4D"/>
                </a:solidFill>
                <a:latin typeface="Trebuchet MS"/>
                <a:cs typeface="Trebuchet MS"/>
              </a:rPr>
              <a:t>Hauf,</a:t>
            </a:r>
            <a:r>
              <a:rPr sz="1200" spc="80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C38E4D"/>
                </a:solidFill>
                <a:latin typeface="Trebuchet MS"/>
                <a:cs typeface="Trebuchet MS"/>
              </a:rPr>
              <a:t>Gabriele</a:t>
            </a:r>
            <a:r>
              <a:rPr sz="1200" spc="65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C38E4D"/>
                </a:solidFill>
                <a:latin typeface="Trebuchet MS"/>
                <a:cs typeface="Trebuchet MS"/>
              </a:rPr>
              <a:t>Klingberg,</a:t>
            </a:r>
            <a:r>
              <a:rPr sz="1200" spc="75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C38E4D"/>
                </a:solidFill>
                <a:latin typeface="Trebuchet MS"/>
                <a:cs typeface="Trebuchet MS"/>
              </a:rPr>
              <a:t>Stefan</a:t>
            </a:r>
            <a:r>
              <a:rPr sz="1200" spc="80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C38E4D"/>
                </a:solidFill>
                <a:latin typeface="Trebuchet MS"/>
                <a:cs typeface="Trebuchet MS"/>
              </a:rPr>
              <a:t>Schenk,</a:t>
            </a:r>
            <a:r>
              <a:rPr sz="1200" spc="80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45" dirty="0">
                <a:solidFill>
                  <a:srgbClr val="C38E4D"/>
                </a:solidFill>
                <a:latin typeface="Trebuchet MS"/>
                <a:cs typeface="Trebuchet MS"/>
              </a:rPr>
              <a:t>Matthias</a:t>
            </a:r>
            <a:r>
              <a:rPr sz="1200" spc="65" dirty="0">
                <a:solidFill>
                  <a:srgbClr val="C38E4D"/>
                </a:solidFill>
                <a:latin typeface="Trebuchet MS"/>
                <a:cs typeface="Trebuchet MS"/>
              </a:rPr>
              <a:t> </a:t>
            </a:r>
            <a:r>
              <a:rPr sz="1200" spc="40" dirty="0">
                <a:solidFill>
                  <a:srgbClr val="C38E4D"/>
                </a:solidFill>
                <a:latin typeface="Trebuchet MS"/>
                <a:cs typeface="Trebuchet MS"/>
              </a:rPr>
              <a:t>Imkampe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7187" rIns="0" bIns="0" rtlCol="0">
            <a:spAutoFit/>
          </a:bodyPr>
          <a:lstStyle/>
          <a:p>
            <a:pPr marL="20955" marR="5080">
              <a:lnSpc>
                <a:spcPts val="2620"/>
              </a:lnSpc>
              <a:spcBef>
                <a:spcPts val="405"/>
              </a:spcBef>
            </a:pPr>
            <a:r>
              <a:rPr spc="-254" dirty="0"/>
              <a:t>THEMEN</a:t>
            </a:r>
            <a:r>
              <a:rPr spc="-170" dirty="0"/>
              <a:t> </a:t>
            </a:r>
            <a:r>
              <a:rPr spc="-310" dirty="0"/>
              <a:t>UND </a:t>
            </a:r>
            <a:r>
              <a:rPr spc="-280" dirty="0"/>
              <a:t>HERAUSFORDERUNGEN</a:t>
            </a:r>
          </a:p>
        </p:txBody>
      </p:sp>
      <p:sp>
        <p:nvSpPr>
          <p:cNvPr id="3" name="object 3"/>
          <p:cNvSpPr/>
          <p:nvPr/>
        </p:nvSpPr>
        <p:spPr>
          <a:xfrm>
            <a:off x="638620" y="457200"/>
            <a:ext cx="3511550" cy="91440"/>
          </a:xfrm>
          <a:custGeom>
            <a:avLst/>
            <a:gdLst/>
            <a:ahLst/>
            <a:cxnLst/>
            <a:rect l="l" t="t" r="r" b="b"/>
            <a:pathLst>
              <a:path w="3511550" h="91440">
                <a:moveTo>
                  <a:pt x="3511233" y="0"/>
                </a:moveTo>
                <a:lnTo>
                  <a:pt x="0" y="0"/>
                </a:lnTo>
                <a:lnTo>
                  <a:pt x="0" y="91438"/>
                </a:lnTo>
                <a:lnTo>
                  <a:pt x="3511233" y="91438"/>
                </a:lnTo>
                <a:lnTo>
                  <a:pt x="3511233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645" y="2447035"/>
            <a:ext cx="3392170" cy="391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305435">
              <a:lnSpc>
                <a:spcPct val="1000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Gibt</a:t>
            </a:r>
            <a:r>
              <a:rPr sz="18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es</a:t>
            </a:r>
            <a:r>
              <a:rPr sz="1800"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rebuchet MS"/>
                <a:cs typeface="Trebuchet MS"/>
              </a:rPr>
              <a:t>Gott?</a:t>
            </a:r>
            <a:endParaRPr sz="1800">
              <a:latin typeface="Trebuchet MS"/>
              <a:cs typeface="Trebuchet MS"/>
            </a:endParaRPr>
          </a:p>
          <a:p>
            <a:pPr marL="318135" indent="-305435">
              <a:lnSpc>
                <a:spcPct val="100000"/>
              </a:lnSpc>
              <a:spcBef>
                <a:spcPts val="1535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10" dirty="0">
                <a:solidFill>
                  <a:srgbClr val="404040"/>
                </a:solidFill>
                <a:latin typeface="Trebuchet MS"/>
                <a:cs typeface="Trebuchet MS"/>
              </a:rPr>
              <a:t>Wenn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404040"/>
                </a:solidFill>
                <a:latin typeface="Trebuchet MS"/>
                <a:cs typeface="Trebuchet MS"/>
              </a:rPr>
              <a:t>ja,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rebuchet MS"/>
                <a:cs typeface="Trebuchet MS"/>
              </a:rPr>
              <a:t>wie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viele?</a:t>
            </a:r>
            <a:endParaRPr sz="1800">
              <a:latin typeface="Trebuchet MS"/>
              <a:cs typeface="Trebuchet MS"/>
            </a:endParaRPr>
          </a:p>
          <a:p>
            <a:pPr marL="318770" marR="29845" indent="-306070">
              <a:lnSpc>
                <a:spcPct val="120600"/>
              </a:lnSpc>
              <a:spcBef>
                <a:spcPts val="994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770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Gott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ich!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229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Hat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Gott </a:t>
            </a:r>
            <a:r>
              <a:rPr sz="1800" spc="50" dirty="0">
                <a:solidFill>
                  <a:srgbClr val="404040"/>
                </a:solidFill>
                <a:latin typeface="Trebuchet MS"/>
                <a:cs typeface="Trebuchet MS"/>
              </a:rPr>
              <a:t>etwas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mit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rebuchet MS"/>
                <a:cs typeface="Trebuchet MS"/>
              </a:rPr>
              <a:t>meinem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rebuchet MS"/>
                <a:cs typeface="Trebuchet MS"/>
              </a:rPr>
              <a:t>Leben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zu 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tun?</a:t>
            </a:r>
            <a:endParaRPr sz="1800">
              <a:latin typeface="Trebuchet MS"/>
              <a:cs typeface="Trebuchet MS"/>
            </a:endParaRPr>
          </a:p>
          <a:p>
            <a:pPr marL="318135" indent="-305435">
              <a:lnSpc>
                <a:spcPct val="100000"/>
              </a:lnSpc>
              <a:spcBef>
                <a:spcPts val="144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14" dirty="0">
                <a:solidFill>
                  <a:srgbClr val="404040"/>
                </a:solidFill>
                <a:latin typeface="Trebuchet MS"/>
                <a:cs typeface="Trebuchet MS"/>
              </a:rPr>
              <a:t>Warum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gibt 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es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rebuchet MS"/>
                <a:cs typeface="Trebuchet MS"/>
              </a:rPr>
              <a:t>unsere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404040"/>
                </a:solidFill>
                <a:latin typeface="Trebuchet MS"/>
                <a:cs typeface="Trebuchet MS"/>
              </a:rPr>
              <a:t>Welt?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800">
              <a:latin typeface="Trebuchet MS"/>
              <a:cs typeface="Trebuchet MS"/>
            </a:endParaRPr>
          </a:p>
          <a:p>
            <a:pPr marL="318770" marR="10795" indent="-306070">
              <a:lnSpc>
                <a:spcPct val="120000"/>
              </a:lnSpc>
              <a:buClr>
                <a:srgbClr val="C38E4D"/>
              </a:buClr>
              <a:buSzPct val="94444"/>
              <a:buFont typeface="Arial"/>
              <a:buChar char="►"/>
              <a:tabLst>
                <a:tab pos="318770" algn="l"/>
              </a:tabLst>
            </a:pPr>
            <a:r>
              <a:rPr sz="1800" i="1" spc="-114" dirty="0">
                <a:solidFill>
                  <a:srgbClr val="404040"/>
                </a:solidFill>
                <a:latin typeface="Verdana"/>
                <a:cs typeface="Verdana"/>
              </a:rPr>
              <a:t>Zentrale</a:t>
            </a:r>
            <a:r>
              <a:rPr sz="1800" i="1" spc="-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30" dirty="0">
                <a:solidFill>
                  <a:srgbClr val="404040"/>
                </a:solidFill>
                <a:latin typeface="Verdana"/>
                <a:cs typeface="Verdana"/>
              </a:rPr>
              <a:t>Inhalte</a:t>
            </a:r>
            <a:r>
              <a:rPr sz="1800" i="1" spc="-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14" dirty="0">
                <a:solidFill>
                  <a:srgbClr val="404040"/>
                </a:solidFill>
                <a:latin typeface="Verdana"/>
                <a:cs typeface="Verdana"/>
              </a:rPr>
              <a:t>und</a:t>
            </a:r>
            <a:r>
              <a:rPr sz="1800" i="1" spc="-1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0" dirty="0">
                <a:solidFill>
                  <a:srgbClr val="404040"/>
                </a:solidFill>
                <a:latin typeface="Verdana"/>
                <a:cs typeface="Verdana"/>
              </a:rPr>
              <a:t>Formen </a:t>
            </a:r>
            <a:r>
              <a:rPr sz="1800" i="1" spc="-105" dirty="0">
                <a:solidFill>
                  <a:srgbClr val="404040"/>
                </a:solidFill>
                <a:latin typeface="Verdana"/>
                <a:cs typeface="Verdana"/>
              </a:rPr>
              <a:t>gelebten</a:t>
            </a:r>
            <a:r>
              <a:rPr sz="1800" i="1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00" dirty="0">
                <a:solidFill>
                  <a:srgbClr val="404040"/>
                </a:solidFill>
                <a:latin typeface="Verdana"/>
                <a:cs typeface="Verdana"/>
              </a:rPr>
              <a:t>Glaubens</a:t>
            </a:r>
            <a:r>
              <a:rPr sz="1800" i="1" spc="-1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95" dirty="0">
                <a:solidFill>
                  <a:srgbClr val="404040"/>
                </a:solidFill>
                <a:latin typeface="Verdana"/>
                <a:cs typeface="Verdana"/>
              </a:rPr>
              <a:t>verstehen </a:t>
            </a:r>
            <a:r>
              <a:rPr sz="1800" i="1" spc="-120" dirty="0">
                <a:solidFill>
                  <a:srgbClr val="404040"/>
                </a:solidFill>
                <a:latin typeface="Verdana"/>
                <a:cs typeface="Verdana"/>
              </a:rPr>
              <a:t>und</a:t>
            </a:r>
            <a:r>
              <a:rPr sz="1800" i="1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20" dirty="0">
                <a:solidFill>
                  <a:srgbClr val="404040"/>
                </a:solidFill>
                <a:latin typeface="Verdana"/>
                <a:cs typeface="Verdana"/>
              </a:rPr>
              <a:t>reflektieren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2331" y="1307306"/>
            <a:ext cx="7182204" cy="4794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7187" rIns="0" bIns="0" rtlCol="0">
            <a:spAutoFit/>
          </a:bodyPr>
          <a:lstStyle/>
          <a:p>
            <a:pPr marL="20955" marR="5080">
              <a:lnSpc>
                <a:spcPts val="2620"/>
              </a:lnSpc>
              <a:spcBef>
                <a:spcPts val="405"/>
              </a:spcBef>
            </a:pPr>
            <a:r>
              <a:rPr spc="-254" dirty="0"/>
              <a:t>THEMEN</a:t>
            </a:r>
            <a:r>
              <a:rPr spc="-170" dirty="0"/>
              <a:t> </a:t>
            </a:r>
            <a:r>
              <a:rPr spc="-310" dirty="0"/>
              <a:t>UND </a:t>
            </a:r>
            <a:r>
              <a:rPr spc="-280" dirty="0"/>
              <a:t>HERAUSFORDERUNGEN</a:t>
            </a:r>
          </a:p>
        </p:txBody>
      </p:sp>
      <p:sp>
        <p:nvSpPr>
          <p:cNvPr id="3" name="object 3"/>
          <p:cNvSpPr/>
          <p:nvPr/>
        </p:nvSpPr>
        <p:spPr>
          <a:xfrm>
            <a:off x="638620" y="457200"/>
            <a:ext cx="3511550" cy="91440"/>
          </a:xfrm>
          <a:custGeom>
            <a:avLst/>
            <a:gdLst/>
            <a:ahLst/>
            <a:cxnLst/>
            <a:rect l="l" t="t" r="r" b="b"/>
            <a:pathLst>
              <a:path w="3511550" h="91440">
                <a:moveTo>
                  <a:pt x="3511233" y="0"/>
                </a:moveTo>
                <a:lnTo>
                  <a:pt x="0" y="0"/>
                </a:lnTo>
                <a:lnTo>
                  <a:pt x="0" y="91438"/>
                </a:lnTo>
                <a:lnTo>
                  <a:pt x="3511233" y="91438"/>
                </a:lnTo>
                <a:lnTo>
                  <a:pt x="3511233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645" y="2535428"/>
            <a:ext cx="3354704" cy="3189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770" marR="157480" indent="-306070">
              <a:lnSpc>
                <a:spcPct val="1211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770" algn="l"/>
              </a:tabLst>
            </a:pPr>
            <a:r>
              <a:rPr sz="1800" spc="114" dirty="0">
                <a:solidFill>
                  <a:srgbClr val="404040"/>
                </a:solidFill>
                <a:latin typeface="Trebuchet MS"/>
                <a:cs typeface="Trebuchet MS"/>
              </a:rPr>
              <a:t>Warum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gibt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es</a:t>
            </a:r>
            <a:r>
              <a:rPr sz="18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all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rebuchet MS"/>
                <a:cs typeface="Trebuchet MS"/>
              </a:rPr>
              <a:t>das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Leid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auf</a:t>
            </a:r>
            <a:r>
              <a:rPr sz="1800" spc="1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dieser</a:t>
            </a:r>
            <a:r>
              <a:rPr sz="1800" spc="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rebuchet MS"/>
                <a:cs typeface="Trebuchet MS"/>
              </a:rPr>
              <a:t>Welt?</a:t>
            </a:r>
            <a:endParaRPr sz="1800">
              <a:latin typeface="Trebuchet MS"/>
              <a:cs typeface="Trebuchet MS"/>
            </a:endParaRPr>
          </a:p>
          <a:p>
            <a:pPr marL="318135" indent="-305435">
              <a:lnSpc>
                <a:spcPct val="100000"/>
              </a:lnSpc>
              <a:spcBef>
                <a:spcPts val="1535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50" dirty="0">
                <a:solidFill>
                  <a:srgbClr val="404040"/>
                </a:solidFill>
                <a:latin typeface="Trebuchet MS"/>
                <a:cs typeface="Trebuchet MS"/>
              </a:rPr>
              <a:t>Was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rebuchet MS"/>
                <a:cs typeface="Trebuchet MS"/>
              </a:rPr>
              <a:t>kommt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rebuchet MS"/>
                <a:cs typeface="Trebuchet MS"/>
              </a:rPr>
              <a:t>nach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404040"/>
                </a:solidFill>
                <a:latin typeface="Trebuchet MS"/>
                <a:cs typeface="Trebuchet MS"/>
              </a:rPr>
              <a:t>dem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rebuchet MS"/>
                <a:cs typeface="Trebuchet MS"/>
              </a:rPr>
              <a:t>Tod?</a:t>
            </a:r>
            <a:endParaRPr sz="1800">
              <a:latin typeface="Trebuchet MS"/>
              <a:cs typeface="Trebuchet MS"/>
            </a:endParaRPr>
          </a:p>
          <a:p>
            <a:pPr marL="318135" indent="-305435">
              <a:lnSpc>
                <a:spcPct val="100000"/>
              </a:lnSpc>
              <a:spcBef>
                <a:spcPts val="144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10" dirty="0">
                <a:solidFill>
                  <a:srgbClr val="404040"/>
                </a:solidFill>
                <a:latin typeface="Trebuchet MS"/>
                <a:cs typeface="Trebuchet MS"/>
              </a:rPr>
              <a:t>Kommt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rebuchet MS"/>
                <a:cs typeface="Trebuchet MS"/>
              </a:rPr>
              <a:t>was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rebuchet MS"/>
                <a:cs typeface="Trebuchet MS"/>
              </a:rPr>
              <a:t>nach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404040"/>
                </a:solidFill>
                <a:latin typeface="Trebuchet MS"/>
                <a:cs typeface="Trebuchet MS"/>
              </a:rPr>
              <a:t>dem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rebuchet MS"/>
                <a:cs typeface="Trebuchet MS"/>
              </a:rPr>
              <a:t>Tod?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800">
              <a:latin typeface="Trebuchet MS"/>
              <a:cs typeface="Trebuchet MS"/>
            </a:endParaRPr>
          </a:p>
          <a:p>
            <a:pPr marL="318770" marR="774065" indent="-306070">
              <a:lnSpc>
                <a:spcPct val="120000"/>
              </a:lnSpc>
              <a:spcBef>
                <a:spcPts val="5"/>
              </a:spcBef>
              <a:buClr>
                <a:srgbClr val="C38E4D"/>
              </a:buClr>
              <a:buSzPct val="94444"/>
              <a:buFont typeface="Arial"/>
              <a:buChar char="►"/>
              <a:tabLst>
                <a:tab pos="318770" algn="l"/>
              </a:tabLst>
            </a:pPr>
            <a:r>
              <a:rPr sz="1800" i="1" spc="-45" dirty="0">
                <a:solidFill>
                  <a:srgbClr val="404040"/>
                </a:solidFill>
                <a:latin typeface="Verdana"/>
                <a:cs typeface="Verdana"/>
              </a:rPr>
              <a:t>Sich</a:t>
            </a:r>
            <a:r>
              <a:rPr sz="1800" i="1" spc="-8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00" dirty="0">
                <a:solidFill>
                  <a:srgbClr val="404040"/>
                </a:solidFill>
                <a:latin typeface="Verdana"/>
                <a:cs typeface="Verdana"/>
              </a:rPr>
              <a:t>mit</a:t>
            </a:r>
            <a:r>
              <a:rPr sz="1800" i="1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05" dirty="0">
                <a:solidFill>
                  <a:srgbClr val="404040"/>
                </a:solidFill>
                <a:latin typeface="Verdana"/>
                <a:cs typeface="Verdana"/>
              </a:rPr>
              <a:t>Grundfragen unseres</a:t>
            </a:r>
            <a:r>
              <a:rPr sz="1800" i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0" dirty="0">
                <a:solidFill>
                  <a:srgbClr val="404040"/>
                </a:solidFill>
                <a:latin typeface="Verdana"/>
                <a:cs typeface="Verdana"/>
              </a:rPr>
              <a:t>Lebens </a:t>
            </a:r>
            <a:r>
              <a:rPr sz="1800" i="1" spc="-50" dirty="0">
                <a:solidFill>
                  <a:srgbClr val="404040"/>
                </a:solidFill>
                <a:latin typeface="Verdana"/>
                <a:cs typeface="Verdana"/>
              </a:rPr>
              <a:t>auseinandersetzen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937444" y="350311"/>
            <a:ext cx="5060315" cy="5715635"/>
            <a:chOff x="5937444" y="350311"/>
            <a:chExt cx="5060315" cy="57156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8638" y="350311"/>
              <a:ext cx="5048674" cy="28875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7444" y="2422819"/>
              <a:ext cx="4853189" cy="36427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9932" y="1141476"/>
            <a:ext cx="751903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50" dirty="0"/>
              <a:t>THEMEN</a:t>
            </a:r>
            <a:r>
              <a:rPr sz="4400" spc="-350" dirty="0"/>
              <a:t> </a:t>
            </a:r>
            <a:r>
              <a:rPr sz="4400" spc="-505" dirty="0"/>
              <a:t>UND</a:t>
            </a:r>
            <a:r>
              <a:rPr sz="4400" spc="-340" dirty="0"/>
              <a:t> </a:t>
            </a:r>
            <a:r>
              <a:rPr sz="4400" spc="-500" dirty="0"/>
              <a:t>HERAUSFORDERUNGEN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427483" y="2161445"/>
            <a:ext cx="5443220" cy="4084320"/>
            <a:chOff x="427483" y="2161445"/>
            <a:chExt cx="5443220" cy="4084320"/>
          </a:xfrm>
        </p:grpSpPr>
        <p:sp>
          <p:nvSpPr>
            <p:cNvPr id="7" name="object 7"/>
            <p:cNvSpPr/>
            <p:nvPr/>
          </p:nvSpPr>
          <p:spPr>
            <a:xfrm>
              <a:off x="446533" y="2180495"/>
              <a:ext cx="5405120" cy="4046220"/>
            </a:xfrm>
            <a:custGeom>
              <a:avLst/>
              <a:gdLst/>
              <a:ahLst/>
              <a:cxnLst/>
              <a:rect l="l" t="t" r="r" b="b"/>
              <a:pathLst>
                <a:path w="5405120" h="4046220">
                  <a:moveTo>
                    <a:pt x="0" y="0"/>
                  </a:moveTo>
                  <a:lnTo>
                    <a:pt x="5404639" y="0"/>
                  </a:lnTo>
                  <a:lnTo>
                    <a:pt x="5404639" y="4045683"/>
                  </a:lnTo>
                  <a:lnTo>
                    <a:pt x="0" y="4045683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4653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7104" y="2570355"/>
              <a:ext cx="4004963" cy="327285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19569" y="2922523"/>
            <a:ext cx="3875404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305435">
              <a:lnSpc>
                <a:spcPct val="1000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Darf</a:t>
            </a:r>
            <a:r>
              <a:rPr sz="1800" spc="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ich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alles</a:t>
            </a:r>
            <a:r>
              <a:rPr sz="1800" spc="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25" dirty="0">
                <a:solidFill>
                  <a:srgbClr val="404040"/>
                </a:solidFill>
                <a:latin typeface="Trebuchet MS"/>
                <a:cs typeface="Trebuchet MS"/>
              </a:rPr>
              <a:t>was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ich</a:t>
            </a:r>
            <a:r>
              <a:rPr sz="1800" spc="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kann?</a:t>
            </a:r>
            <a:endParaRPr sz="1800">
              <a:latin typeface="Trebuchet MS"/>
              <a:cs typeface="Trebuchet MS"/>
            </a:endParaRPr>
          </a:p>
          <a:p>
            <a:pPr marL="318135" indent="-305435">
              <a:lnSpc>
                <a:spcPct val="100000"/>
              </a:lnSpc>
              <a:spcBef>
                <a:spcPts val="1535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65" dirty="0">
                <a:solidFill>
                  <a:srgbClr val="404040"/>
                </a:solidFill>
                <a:latin typeface="Trebuchet MS"/>
                <a:cs typeface="Trebuchet MS"/>
              </a:rPr>
              <a:t>Der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35" dirty="0">
                <a:solidFill>
                  <a:srgbClr val="404040"/>
                </a:solidFill>
                <a:latin typeface="Trebuchet MS"/>
                <a:cs typeface="Trebuchet MS"/>
              </a:rPr>
              <a:t>Mensch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rebuchet MS"/>
                <a:cs typeface="Trebuchet MS"/>
              </a:rPr>
              <a:t>seine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Freiheit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404040"/>
                </a:solidFill>
                <a:latin typeface="Trebuchet MS"/>
                <a:cs typeface="Trebuchet MS"/>
              </a:rPr>
              <a:t>...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19569" y="4708652"/>
            <a:ext cx="5055235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770" marR="5080" indent="-306070">
              <a:lnSpc>
                <a:spcPct val="1200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Arial"/>
              <a:buChar char="►"/>
              <a:tabLst>
                <a:tab pos="318770" algn="l"/>
              </a:tabLst>
            </a:pPr>
            <a:r>
              <a:rPr sz="1800" i="1" spc="-95" dirty="0">
                <a:solidFill>
                  <a:srgbClr val="404040"/>
                </a:solidFill>
                <a:latin typeface="Verdana"/>
                <a:cs typeface="Verdana"/>
              </a:rPr>
              <a:t>Gelingendes</a:t>
            </a:r>
            <a:r>
              <a:rPr sz="1800" i="1" spc="-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30" dirty="0">
                <a:solidFill>
                  <a:srgbClr val="404040"/>
                </a:solidFill>
                <a:latin typeface="Verdana"/>
                <a:cs typeface="Verdana"/>
              </a:rPr>
              <a:t>Zusammenleben</a:t>
            </a:r>
            <a:r>
              <a:rPr sz="1800" i="1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60" dirty="0">
                <a:solidFill>
                  <a:srgbClr val="404040"/>
                </a:solidFill>
                <a:latin typeface="Verdana"/>
                <a:cs typeface="Verdana"/>
              </a:rPr>
              <a:t>in</a:t>
            </a:r>
            <a:r>
              <a:rPr sz="1800" i="1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75" dirty="0">
                <a:solidFill>
                  <a:srgbClr val="404040"/>
                </a:solidFill>
                <a:latin typeface="Verdana"/>
                <a:cs typeface="Verdana"/>
              </a:rPr>
              <a:t>solidarischer </a:t>
            </a:r>
            <a:r>
              <a:rPr sz="1800" i="1" spc="-85" dirty="0">
                <a:solidFill>
                  <a:srgbClr val="404040"/>
                </a:solidFill>
                <a:latin typeface="Verdana"/>
                <a:cs typeface="Verdana"/>
              </a:rPr>
              <a:t>Verantwortung</a:t>
            </a:r>
            <a:r>
              <a:rPr sz="1800" i="1" spc="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800" i="1" spc="-10" dirty="0">
                <a:solidFill>
                  <a:srgbClr val="404040"/>
                </a:solidFill>
                <a:latin typeface="Verdana"/>
                <a:cs typeface="Verdana"/>
              </a:rPr>
              <a:t>bedenke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9932" y="1435100"/>
            <a:ext cx="256476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pc="-254" dirty="0"/>
              <a:t>THEMEN</a:t>
            </a:r>
            <a:r>
              <a:rPr spc="-170" dirty="0"/>
              <a:t> </a:t>
            </a:r>
            <a:r>
              <a:rPr spc="-310" dirty="0"/>
              <a:t>UND </a:t>
            </a:r>
            <a:r>
              <a:rPr spc="-280" dirty="0"/>
              <a:t>HERAUSFORDERUNGEN</a:t>
            </a:r>
          </a:p>
        </p:txBody>
      </p:sp>
      <p:sp>
        <p:nvSpPr>
          <p:cNvPr id="3" name="object 3"/>
          <p:cNvSpPr/>
          <p:nvPr/>
        </p:nvSpPr>
        <p:spPr>
          <a:xfrm>
            <a:off x="446533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20" y="0"/>
                </a:moveTo>
                <a:lnTo>
                  <a:pt x="0" y="0"/>
                </a:lnTo>
                <a:lnTo>
                  <a:pt x="0" y="98554"/>
                </a:lnTo>
                <a:lnTo>
                  <a:pt x="3703320" y="98554"/>
                </a:lnTo>
                <a:lnTo>
                  <a:pt x="3703320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6849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20" y="0"/>
                </a:moveTo>
                <a:lnTo>
                  <a:pt x="0" y="0"/>
                </a:lnTo>
                <a:lnTo>
                  <a:pt x="0" y="91439"/>
                </a:lnTo>
                <a:lnTo>
                  <a:pt x="3703320" y="91439"/>
                </a:lnTo>
                <a:lnTo>
                  <a:pt x="3703320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42147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9933" y="3219704"/>
            <a:ext cx="2698750" cy="232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marR="5080" indent="-306070">
              <a:lnSpc>
                <a:spcPct val="122700"/>
              </a:lnSpc>
              <a:spcBef>
                <a:spcPts val="100"/>
              </a:spcBef>
              <a:buClr>
                <a:srgbClr val="C38E4D"/>
              </a:buClr>
              <a:buSzPct val="93333"/>
              <a:buFont typeface="Wingdings 2"/>
              <a:buChar char="■"/>
              <a:tabLst>
                <a:tab pos="318135" algn="l"/>
              </a:tabLst>
            </a:pPr>
            <a:r>
              <a:rPr sz="1500" spc="130" dirty="0">
                <a:solidFill>
                  <a:srgbClr val="404040"/>
                </a:solidFill>
                <a:latin typeface="Trebuchet MS"/>
                <a:cs typeface="Trebuchet MS"/>
              </a:rPr>
              <a:t>Was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ist mir </a:t>
            </a:r>
            <a:r>
              <a:rPr sz="1500" spc="55" dirty="0">
                <a:solidFill>
                  <a:srgbClr val="404040"/>
                </a:solidFill>
                <a:latin typeface="Trebuchet MS"/>
                <a:cs typeface="Trebuchet MS"/>
              </a:rPr>
              <a:t>heilig?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130" dirty="0">
                <a:solidFill>
                  <a:srgbClr val="404040"/>
                </a:solidFill>
                <a:latin typeface="Trebuchet MS"/>
                <a:cs typeface="Trebuchet MS"/>
              </a:rPr>
              <a:t>Was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ist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anderen</a:t>
            </a:r>
            <a:r>
              <a:rPr sz="1500" spc="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95" dirty="0">
                <a:solidFill>
                  <a:srgbClr val="404040"/>
                </a:solidFill>
                <a:latin typeface="Trebuchet MS"/>
                <a:cs typeface="Trebuchet MS"/>
              </a:rPr>
              <a:t>Menschen</a:t>
            </a:r>
            <a:r>
              <a:rPr sz="1500" spc="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45" dirty="0">
                <a:solidFill>
                  <a:srgbClr val="404040"/>
                </a:solidFill>
                <a:latin typeface="Trebuchet MS"/>
                <a:cs typeface="Trebuchet MS"/>
              </a:rPr>
              <a:t>heilig?</a:t>
            </a:r>
            <a:endParaRPr sz="1500">
              <a:latin typeface="Trebuchet MS"/>
              <a:cs typeface="Trebuchet MS"/>
            </a:endParaRPr>
          </a:p>
          <a:p>
            <a:pPr marL="318135" marR="40005" indent="-306070">
              <a:lnSpc>
                <a:spcPct val="122700"/>
              </a:lnSpc>
              <a:spcBef>
                <a:spcPts val="885"/>
              </a:spcBef>
              <a:buClr>
                <a:srgbClr val="C38E4D"/>
              </a:buClr>
              <a:buSzPct val="93333"/>
              <a:buFont typeface="Wingdings 2"/>
              <a:buChar char="■"/>
              <a:tabLst>
                <a:tab pos="318135" algn="l"/>
              </a:tabLst>
            </a:pPr>
            <a:r>
              <a:rPr sz="1500" spc="130" dirty="0">
                <a:solidFill>
                  <a:srgbClr val="404040"/>
                </a:solidFill>
                <a:latin typeface="Trebuchet MS"/>
                <a:cs typeface="Trebuchet MS"/>
              </a:rPr>
              <a:t>Was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70" dirty="0">
                <a:solidFill>
                  <a:srgbClr val="404040"/>
                </a:solidFill>
                <a:latin typeface="Trebuchet MS"/>
                <a:cs typeface="Trebuchet MS"/>
              </a:rPr>
              <a:t>sind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für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55" dirty="0">
                <a:solidFill>
                  <a:srgbClr val="404040"/>
                </a:solidFill>
                <a:latin typeface="Trebuchet MS"/>
                <a:cs typeface="Trebuchet MS"/>
              </a:rPr>
              <a:t>mich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8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für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andere</a:t>
            </a:r>
            <a:r>
              <a:rPr sz="1500" spc="1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heilige</a:t>
            </a:r>
            <a:r>
              <a:rPr sz="1500" spc="1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40" dirty="0">
                <a:solidFill>
                  <a:srgbClr val="404040"/>
                </a:solidFill>
                <a:latin typeface="Trebuchet MS"/>
                <a:cs typeface="Trebuchet MS"/>
              </a:rPr>
              <a:t>Orte?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sz="1500">
              <a:latin typeface="Trebuchet MS"/>
              <a:cs typeface="Trebuchet MS"/>
            </a:endParaRPr>
          </a:p>
          <a:p>
            <a:pPr marL="318135" marR="88900" indent="-306070">
              <a:lnSpc>
                <a:spcPct val="122700"/>
              </a:lnSpc>
              <a:buClr>
                <a:srgbClr val="C38E4D"/>
              </a:buClr>
              <a:buSzPct val="93333"/>
              <a:buFont typeface="Arial"/>
              <a:buChar char="►"/>
              <a:tabLst>
                <a:tab pos="318135" algn="l"/>
              </a:tabLst>
            </a:pPr>
            <a:r>
              <a:rPr sz="1500" i="1" spc="-80" dirty="0">
                <a:solidFill>
                  <a:srgbClr val="404040"/>
                </a:solidFill>
                <a:latin typeface="Verdana"/>
                <a:cs typeface="Verdana"/>
              </a:rPr>
              <a:t>Einstellung</a:t>
            </a:r>
            <a:r>
              <a:rPr sz="1500" i="1" spc="-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500" i="1" spc="-55" dirty="0">
                <a:solidFill>
                  <a:srgbClr val="404040"/>
                </a:solidFill>
                <a:latin typeface="Verdana"/>
                <a:cs typeface="Verdana"/>
              </a:rPr>
              <a:t>zu</a:t>
            </a:r>
            <a:r>
              <a:rPr sz="1500" i="1" spc="-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500" i="1" spc="-80" dirty="0">
                <a:solidFill>
                  <a:srgbClr val="404040"/>
                </a:solidFill>
                <a:latin typeface="Verdana"/>
                <a:cs typeface="Verdana"/>
              </a:rPr>
              <a:t>Glaube</a:t>
            </a:r>
            <a:r>
              <a:rPr sz="1500" i="1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500" i="1" spc="-60" dirty="0">
                <a:solidFill>
                  <a:srgbClr val="404040"/>
                </a:solidFill>
                <a:latin typeface="Verdana"/>
                <a:cs typeface="Verdana"/>
              </a:rPr>
              <a:t>und </a:t>
            </a:r>
            <a:r>
              <a:rPr sz="1500" i="1" spc="-105" dirty="0">
                <a:solidFill>
                  <a:srgbClr val="404040"/>
                </a:solidFill>
                <a:latin typeface="Verdana"/>
                <a:cs typeface="Verdana"/>
              </a:rPr>
              <a:t>Kirche(n)</a:t>
            </a:r>
            <a:r>
              <a:rPr sz="1500" i="1" spc="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500" i="1" spc="-10" dirty="0">
                <a:solidFill>
                  <a:srgbClr val="404040"/>
                </a:solidFill>
                <a:latin typeface="Verdana"/>
                <a:cs typeface="Verdana"/>
              </a:rPr>
              <a:t>diskutieren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6849" y="641102"/>
            <a:ext cx="3702876" cy="57494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42588" y="641102"/>
            <a:ext cx="3702878" cy="57494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9932" y="1371091"/>
            <a:ext cx="3161665" cy="10528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375"/>
              </a:spcBef>
            </a:pPr>
            <a:r>
              <a:rPr spc="-170" dirty="0">
                <a:solidFill>
                  <a:srgbClr val="000000"/>
                </a:solidFill>
              </a:rPr>
              <a:t>VERBINDLICHE </a:t>
            </a:r>
            <a:r>
              <a:rPr spc="-254" dirty="0">
                <a:solidFill>
                  <a:srgbClr val="000000"/>
                </a:solidFill>
              </a:rPr>
              <a:t>SCHWERPUNKTTHEMEN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-305" dirty="0">
                <a:solidFill>
                  <a:srgbClr val="000000"/>
                </a:solidFill>
              </a:rPr>
              <a:t>FÜR </a:t>
            </a:r>
            <a:r>
              <a:rPr spc="-160" dirty="0">
                <a:solidFill>
                  <a:srgbClr val="000000"/>
                </a:solidFill>
              </a:rPr>
              <a:t>DAS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spc="-240" dirty="0">
                <a:solidFill>
                  <a:srgbClr val="000000"/>
                </a:solidFill>
              </a:rPr>
              <a:t>SCHRIFTLICHE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ABITUR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18135" indent="-305435">
              <a:lnSpc>
                <a:spcPct val="100000"/>
              </a:lnSpc>
              <a:spcBef>
                <a:spcPts val="53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pc="-110" dirty="0"/>
              <a:t>Thema</a:t>
            </a:r>
            <a:r>
              <a:rPr spc="-40" dirty="0"/>
              <a:t> </a:t>
            </a:r>
            <a:r>
              <a:rPr spc="-50" dirty="0"/>
              <a:t>1</a:t>
            </a:r>
          </a:p>
          <a:p>
            <a:pPr marL="318135" marR="368300">
              <a:lnSpc>
                <a:spcPct val="120000"/>
              </a:lnSpc>
            </a:pPr>
            <a:r>
              <a:rPr spc="-95" dirty="0"/>
              <a:t>evangelisch:</a:t>
            </a:r>
            <a:r>
              <a:rPr spc="-60" dirty="0"/>
              <a:t> </a:t>
            </a:r>
            <a:r>
              <a:rPr spc="-100" dirty="0"/>
              <a:t>Glaube</a:t>
            </a:r>
            <a:r>
              <a:rPr spc="-55" dirty="0"/>
              <a:t> </a:t>
            </a:r>
            <a:r>
              <a:rPr spc="-110" dirty="0"/>
              <a:t>an</a:t>
            </a:r>
            <a:r>
              <a:rPr spc="-50" dirty="0"/>
              <a:t> Gott </a:t>
            </a:r>
            <a:r>
              <a:rPr spc="-85" dirty="0"/>
              <a:t>gestaltet</a:t>
            </a:r>
            <a:r>
              <a:rPr spc="-55" dirty="0"/>
              <a:t> </a:t>
            </a:r>
            <a:r>
              <a:rPr spc="-20" dirty="0"/>
              <a:t>Lebenswirklichkeit</a:t>
            </a:r>
            <a:r>
              <a:rPr i="1" spc="-20" dirty="0"/>
              <a:t> </a:t>
            </a:r>
            <a:r>
              <a:rPr i="1" spc="-95" dirty="0"/>
              <a:t>katholisch:</a:t>
            </a:r>
            <a:r>
              <a:rPr i="1" spc="-25" dirty="0"/>
              <a:t> </a:t>
            </a:r>
            <a:r>
              <a:rPr i="1" spc="-235" dirty="0"/>
              <a:t>Im</a:t>
            </a:r>
            <a:r>
              <a:rPr i="1" spc="-25" dirty="0"/>
              <a:t> </a:t>
            </a:r>
            <a:r>
              <a:rPr i="1" spc="-85" dirty="0"/>
              <a:t>Horizont</a:t>
            </a:r>
            <a:r>
              <a:rPr i="1" spc="-25" dirty="0"/>
              <a:t> </a:t>
            </a:r>
            <a:r>
              <a:rPr i="1" spc="-125" dirty="0"/>
              <a:t>der</a:t>
            </a:r>
            <a:r>
              <a:rPr i="1" spc="-30" dirty="0"/>
              <a:t> </a:t>
            </a:r>
            <a:r>
              <a:rPr i="1" spc="-80" dirty="0"/>
              <a:t>Gottesfrage</a:t>
            </a:r>
            <a:r>
              <a:rPr i="1" spc="-25" dirty="0"/>
              <a:t> </a:t>
            </a:r>
            <a:r>
              <a:rPr i="1" spc="-65" dirty="0"/>
              <a:t>Lebenswirklichkeit</a:t>
            </a:r>
          </a:p>
          <a:p>
            <a:pPr marL="318135">
              <a:lnSpc>
                <a:spcPct val="100000"/>
              </a:lnSpc>
              <a:spcBef>
                <a:spcPts val="455"/>
              </a:spcBef>
            </a:pPr>
            <a:r>
              <a:rPr spc="-20" dirty="0"/>
              <a:t>reflektieren</a:t>
            </a:r>
          </a:p>
          <a:p>
            <a:pPr marL="318135" indent="-305435">
              <a:lnSpc>
                <a:spcPct val="100000"/>
              </a:lnSpc>
              <a:spcBef>
                <a:spcPts val="144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pc="-110" dirty="0"/>
              <a:t>Thema</a:t>
            </a:r>
            <a:r>
              <a:rPr spc="-40" dirty="0"/>
              <a:t> </a:t>
            </a:r>
            <a:r>
              <a:rPr spc="-50" dirty="0"/>
              <a:t>2</a:t>
            </a:r>
          </a:p>
          <a:p>
            <a:pPr marL="318135" marR="5080">
              <a:lnSpc>
                <a:spcPct val="120000"/>
              </a:lnSpc>
            </a:pPr>
            <a:r>
              <a:rPr spc="-95" dirty="0"/>
              <a:t>evangelisch:</a:t>
            </a:r>
            <a:r>
              <a:rPr spc="-15" dirty="0"/>
              <a:t> </a:t>
            </a:r>
            <a:r>
              <a:rPr spc="-85" dirty="0"/>
              <a:t>Verantwortung</a:t>
            </a:r>
            <a:r>
              <a:rPr spc="-20" dirty="0"/>
              <a:t> </a:t>
            </a:r>
            <a:r>
              <a:rPr spc="-135" dirty="0"/>
              <a:t>übernehmen</a:t>
            </a:r>
            <a:r>
              <a:rPr spc="-20" dirty="0"/>
              <a:t> </a:t>
            </a:r>
            <a:r>
              <a:rPr spc="-60" dirty="0"/>
              <a:t>in</a:t>
            </a:r>
            <a:r>
              <a:rPr spc="-25" dirty="0"/>
              <a:t> </a:t>
            </a:r>
            <a:r>
              <a:rPr spc="-125" dirty="0"/>
              <a:t>der</a:t>
            </a:r>
            <a:r>
              <a:rPr spc="-20" dirty="0"/>
              <a:t> </a:t>
            </a:r>
            <a:r>
              <a:rPr spc="-75" dirty="0"/>
              <a:t>globalisierten,</a:t>
            </a:r>
            <a:r>
              <a:rPr i="1" spc="-75" dirty="0"/>
              <a:t> </a:t>
            </a:r>
            <a:r>
              <a:rPr i="1" spc="-100" dirty="0"/>
              <a:t>religionspluralen</a:t>
            </a:r>
            <a:r>
              <a:rPr i="1" dirty="0"/>
              <a:t> </a:t>
            </a:r>
            <a:r>
              <a:rPr i="1" spc="-20" dirty="0"/>
              <a:t>Welt</a:t>
            </a:r>
          </a:p>
          <a:p>
            <a:pPr marL="318135">
              <a:lnSpc>
                <a:spcPct val="100000"/>
              </a:lnSpc>
              <a:spcBef>
                <a:spcPts val="455"/>
              </a:spcBef>
            </a:pPr>
            <a:r>
              <a:rPr spc="-95" dirty="0"/>
              <a:t>katholisch:</a:t>
            </a:r>
            <a:r>
              <a:rPr spc="-35" dirty="0"/>
              <a:t> </a:t>
            </a:r>
            <a:r>
              <a:rPr dirty="0"/>
              <a:t>Aus</a:t>
            </a:r>
            <a:r>
              <a:rPr spc="-35" dirty="0"/>
              <a:t> </a:t>
            </a:r>
            <a:r>
              <a:rPr spc="-75" dirty="0"/>
              <a:t>christlicher</a:t>
            </a:r>
            <a:r>
              <a:rPr spc="-40" dirty="0"/>
              <a:t> </a:t>
            </a:r>
            <a:r>
              <a:rPr spc="-85" dirty="0"/>
              <a:t>Verantwortung</a:t>
            </a:r>
            <a:r>
              <a:rPr spc="-45" dirty="0"/>
              <a:t> </a:t>
            </a:r>
            <a:r>
              <a:rPr spc="-50" dirty="0"/>
              <a:t>Welt</a:t>
            </a:r>
            <a:r>
              <a:rPr spc="-35" dirty="0"/>
              <a:t> </a:t>
            </a:r>
            <a:r>
              <a:rPr spc="-10" dirty="0"/>
              <a:t>gestalten</a:t>
            </a:r>
          </a:p>
          <a:p>
            <a:pPr>
              <a:lnSpc>
                <a:spcPct val="100000"/>
              </a:lnSpc>
              <a:spcBef>
                <a:spcPts val="855"/>
              </a:spcBef>
            </a:pPr>
            <a:endParaRPr spc="-10" dirty="0"/>
          </a:p>
          <a:p>
            <a:pPr marL="318135">
              <a:lnSpc>
                <a:spcPct val="100000"/>
              </a:lnSpc>
            </a:pPr>
            <a:r>
              <a:rPr sz="1400" spc="-65" dirty="0"/>
              <a:t>jeweils</a:t>
            </a:r>
            <a:r>
              <a:rPr sz="1400" spc="-50" dirty="0"/>
              <a:t> </a:t>
            </a:r>
            <a:r>
              <a:rPr sz="1400" dirty="0"/>
              <a:t>5</a:t>
            </a:r>
            <a:r>
              <a:rPr sz="1400" spc="-40" dirty="0"/>
              <a:t> </a:t>
            </a:r>
            <a:r>
              <a:rPr sz="1400" spc="-25" dirty="0"/>
              <a:t>bzw.</a:t>
            </a:r>
            <a:r>
              <a:rPr sz="1400" spc="-40" dirty="0"/>
              <a:t> </a:t>
            </a:r>
            <a:r>
              <a:rPr sz="1400" dirty="0"/>
              <a:t>6</a:t>
            </a:r>
            <a:r>
              <a:rPr sz="1400" spc="-40" dirty="0"/>
              <a:t> </a:t>
            </a:r>
            <a:r>
              <a:rPr sz="1400" spc="-85" dirty="0"/>
              <a:t>Kompetenzen</a:t>
            </a:r>
            <a:r>
              <a:rPr sz="1400" spc="-40" dirty="0"/>
              <a:t> </a:t>
            </a:r>
            <a:r>
              <a:rPr sz="1400" spc="-75" dirty="0"/>
              <a:t>aus</a:t>
            </a:r>
            <a:r>
              <a:rPr sz="1400" spc="-35" dirty="0"/>
              <a:t> </a:t>
            </a:r>
            <a:r>
              <a:rPr sz="1400" spc="-110" dirty="0"/>
              <a:t>dem</a:t>
            </a:r>
            <a:r>
              <a:rPr sz="1400" spc="-35" dirty="0"/>
              <a:t> </a:t>
            </a:r>
            <a:r>
              <a:rPr sz="1400" spc="-75" dirty="0"/>
              <a:t>Bildungsplan</a:t>
            </a:r>
            <a:r>
              <a:rPr sz="1400" spc="-40" dirty="0"/>
              <a:t> </a:t>
            </a:r>
            <a:r>
              <a:rPr sz="1400" spc="-20" dirty="0"/>
              <a:t>2016</a:t>
            </a:r>
            <a:endParaRPr sz="14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270" y="2703443"/>
            <a:ext cx="3049987" cy="30499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0580" y="485678"/>
              <a:ext cx="4175125" cy="5888990"/>
            </a:xfrm>
            <a:custGeom>
              <a:avLst/>
              <a:gdLst/>
              <a:ahLst/>
              <a:cxnLst/>
              <a:rect l="l" t="t" r="r" b="b"/>
              <a:pathLst>
                <a:path w="4175125" h="5888990">
                  <a:moveTo>
                    <a:pt x="4174742" y="0"/>
                  </a:moveTo>
                  <a:lnTo>
                    <a:pt x="0" y="0"/>
                  </a:lnTo>
                  <a:lnTo>
                    <a:pt x="0" y="5888771"/>
                  </a:lnTo>
                  <a:lnTo>
                    <a:pt x="4174742" y="5888771"/>
                  </a:lnTo>
                  <a:lnTo>
                    <a:pt x="4174742" y="0"/>
                  </a:lnTo>
                  <a:close/>
                </a:path>
              </a:pathLst>
            </a:custGeom>
            <a:solidFill>
              <a:srgbClr val="4653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90580" y="485678"/>
            <a:ext cx="4175125" cy="5888990"/>
          </a:xfrm>
          <a:prstGeom prst="rect">
            <a:avLst/>
          </a:prstGeom>
        </p:spPr>
        <p:txBody>
          <a:bodyPr vert="horz" wrap="square" lIns="0" tIns="208280" rIns="0" bIns="0" rtlCol="0">
            <a:spAutoFit/>
          </a:bodyPr>
          <a:lstStyle/>
          <a:p>
            <a:pPr marL="805180" marR="1116330" algn="just">
              <a:lnSpc>
                <a:spcPct val="90000"/>
              </a:lnSpc>
              <a:spcBef>
                <a:spcPts val="1640"/>
              </a:spcBef>
            </a:pPr>
            <a:r>
              <a:rPr sz="4400" spc="-665" dirty="0">
                <a:solidFill>
                  <a:srgbClr val="FFFFFF"/>
                </a:solidFill>
                <a:latin typeface="Trebuchet MS"/>
                <a:cs typeface="Trebuchet MS"/>
              </a:rPr>
              <a:t>WORUM</a:t>
            </a:r>
            <a:r>
              <a:rPr sz="4400" spc="3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400" spc="-300" dirty="0">
                <a:solidFill>
                  <a:srgbClr val="FFFFFF"/>
                </a:solidFill>
                <a:latin typeface="Trebuchet MS"/>
                <a:cs typeface="Trebuchet MS"/>
              </a:rPr>
              <a:t>ES </a:t>
            </a:r>
            <a:r>
              <a:rPr sz="4400" spc="-484" dirty="0">
                <a:solidFill>
                  <a:srgbClr val="FFFFFF"/>
                </a:solidFill>
                <a:latin typeface="Trebuchet MS"/>
                <a:cs typeface="Trebuchet MS"/>
              </a:rPr>
              <a:t>LETZTLICH </a:t>
            </a:r>
            <a:r>
              <a:rPr sz="4400" spc="-580" dirty="0">
                <a:solidFill>
                  <a:srgbClr val="FFFFFF"/>
                </a:solidFill>
                <a:latin typeface="Trebuchet MS"/>
                <a:cs typeface="Trebuchet MS"/>
              </a:rPr>
              <a:t>GEHT</a:t>
            </a:r>
            <a:r>
              <a:rPr sz="4400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400" spc="-670" dirty="0">
                <a:solidFill>
                  <a:srgbClr val="FFFFFF"/>
                </a:solidFill>
                <a:latin typeface="Trebuchet MS"/>
                <a:cs typeface="Trebuchet MS"/>
              </a:rPr>
              <a:t>...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34644" y="528827"/>
            <a:ext cx="5805170" cy="576199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18770" marR="5080" indent="-306070">
              <a:lnSpc>
                <a:spcPct val="119300"/>
              </a:lnSpc>
              <a:spcBef>
                <a:spcPts val="20"/>
              </a:spcBef>
              <a:buClr>
                <a:srgbClr val="C38E4D"/>
              </a:buClr>
              <a:buSzPct val="90000"/>
              <a:buFont typeface="Wingdings 2"/>
              <a:buChar char="■"/>
              <a:tabLst>
                <a:tab pos="318770" algn="l"/>
              </a:tabLst>
            </a:pP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Miteinander</a:t>
            </a:r>
            <a:r>
              <a:rPr sz="20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über</a:t>
            </a:r>
            <a:r>
              <a:rPr sz="20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die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80" dirty="0">
                <a:solidFill>
                  <a:srgbClr val="404040"/>
                </a:solidFill>
                <a:latin typeface="Trebuchet MS"/>
                <a:cs typeface="Trebuchet MS"/>
              </a:rPr>
              <a:t>Grundfragen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404040"/>
                </a:solidFill>
                <a:latin typeface="Trebuchet MS"/>
                <a:cs typeface="Trebuchet MS"/>
              </a:rPr>
              <a:t>des </a:t>
            </a:r>
            <a:r>
              <a:rPr sz="2000" spc="125" dirty="0">
                <a:solidFill>
                  <a:srgbClr val="404040"/>
                </a:solidFill>
                <a:latin typeface="Trebuchet MS"/>
                <a:cs typeface="Trebuchet MS"/>
              </a:rPr>
              <a:t>Menschseins</a:t>
            </a:r>
            <a:r>
              <a:rPr sz="20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404040"/>
                </a:solidFill>
                <a:latin typeface="Trebuchet MS"/>
                <a:cs typeface="Trebuchet MS"/>
              </a:rPr>
              <a:t>nachdenken:</a:t>
            </a:r>
            <a:r>
              <a:rPr sz="20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404040"/>
                </a:solidFill>
                <a:latin typeface="Trebuchet MS"/>
                <a:cs typeface="Trebuchet MS"/>
              </a:rPr>
              <a:t>Wer</a:t>
            </a:r>
            <a:r>
              <a:rPr sz="20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404040"/>
                </a:solidFill>
                <a:latin typeface="Trebuchet MS"/>
                <a:cs typeface="Trebuchet MS"/>
              </a:rPr>
              <a:t>bin</a:t>
            </a:r>
            <a:r>
              <a:rPr sz="20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404040"/>
                </a:solidFill>
                <a:latin typeface="Trebuchet MS"/>
                <a:cs typeface="Trebuchet MS"/>
              </a:rPr>
              <a:t>ich?</a:t>
            </a:r>
            <a:r>
              <a:rPr sz="20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05" dirty="0">
                <a:solidFill>
                  <a:srgbClr val="404040"/>
                </a:solidFill>
                <a:latin typeface="Trebuchet MS"/>
                <a:cs typeface="Trebuchet MS"/>
              </a:rPr>
              <a:t>Wozu </a:t>
            </a:r>
            <a:r>
              <a:rPr sz="2000" spc="65" dirty="0">
                <a:solidFill>
                  <a:srgbClr val="404040"/>
                </a:solidFill>
                <a:latin typeface="Trebuchet MS"/>
                <a:cs typeface="Trebuchet MS"/>
              </a:rPr>
              <a:t>bin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ich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auf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der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404040"/>
                </a:solidFill>
                <a:latin typeface="Trebuchet MS"/>
                <a:cs typeface="Trebuchet MS"/>
              </a:rPr>
              <a:t>Welt?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404040"/>
                </a:solidFill>
                <a:latin typeface="Trebuchet MS"/>
                <a:cs typeface="Trebuchet MS"/>
              </a:rPr>
              <a:t>Wie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soll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ich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80" dirty="0">
                <a:solidFill>
                  <a:srgbClr val="404040"/>
                </a:solidFill>
                <a:latin typeface="Trebuchet MS"/>
                <a:cs typeface="Trebuchet MS"/>
              </a:rPr>
              <a:t>mein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404040"/>
                </a:solidFill>
                <a:latin typeface="Trebuchet MS"/>
                <a:cs typeface="Trebuchet MS"/>
              </a:rPr>
              <a:t>Leben </a:t>
            </a:r>
            <a:r>
              <a:rPr sz="2000" spc="55" dirty="0">
                <a:solidFill>
                  <a:srgbClr val="404040"/>
                </a:solidFill>
                <a:latin typeface="Trebuchet MS"/>
                <a:cs typeface="Trebuchet MS"/>
              </a:rPr>
              <a:t>gestalten?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75" dirty="0">
                <a:solidFill>
                  <a:srgbClr val="404040"/>
                </a:solidFill>
                <a:latin typeface="Trebuchet MS"/>
                <a:cs typeface="Trebuchet MS"/>
              </a:rPr>
              <a:t>Was</a:t>
            </a:r>
            <a:r>
              <a:rPr sz="20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darf ich</a:t>
            </a:r>
            <a:r>
              <a:rPr sz="20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hoffen?</a:t>
            </a:r>
            <a:endParaRPr sz="2000">
              <a:latin typeface="Trebuchet MS"/>
              <a:cs typeface="Trebuchet MS"/>
            </a:endParaRPr>
          </a:p>
          <a:p>
            <a:pPr marL="318770" marR="269875" indent="-306070">
              <a:lnSpc>
                <a:spcPct val="120000"/>
              </a:lnSpc>
              <a:spcBef>
                <a:spcPts val="1125"/>
              </a:spcBef>
              <a:buClr>
                <a:srgbClr val="C38E4D"/>
              </a:buClr>
              <a:buSzPct val="90000"/>
              <a:buFont typeface="Wingdings 2"/>
              <a:buChar char="■"/>
              <a:tabLst>
                <a:tab pos="318770" algn="l"/>
              </a:tabLst>
            </a:pP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Miteinander</a:t>
            </a:r>
            <a:r>
              <a:rPr sz="20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Aspekte</a:t>
            </a:r>
            <a:r>
              <a:rPr sz="20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00" dirty="0">
                <a:solidFill>
                  <a:srgbClr val="404040"/>
                </a:solidFill>
                <a:latin typeface="Trebuchet MS"/>
                <a:cs typeface="Trebuchet MS"/>
              </a:rPr>
              <a:t>des</a:t>
            </a:r>
            <a:r>
              <a:rPr sz="20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404040"/>
                </a:solidFill>
                <a:latin typeface="Trebuchet MS"/>
                <a:cs typeface="Trebuchet MS"/>
              </a:rPr>
              <a:t>Christentums</a:t>
            </a:r>
            <a:r>
              <a:rPr sz="20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95" dirty="0">
                <a:solidFill>
                  <a:srgbClr val="404040"/>
                </a:solidFill>
                <a:latin typeface="Trebuchet MS"/>
                <a:cs typeface="Trebuchet MS"/>
              </a:rPr>
              <a:t>und </a:t>
            </a:r>
            <a:r>
              <a:rPr sz="2000" spc="45" dirty="0">
                <a:solidFill>
                  <a:srgbClr val="404040"/>
                </a:solidFill>
                <a:latin typeface="Trebuchet MS"/>
                <a:cs typeface="Trebuchet MS"/>
              </a:rPr>
              <a:t>anderer</a:t>
            </a:r>
            <a:r>
              <a:rPr sz="2000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404040"/>
                </a:solidFill>
                <a:latin typeface="Trebuchet MS"/>
                <a:cs typeface="Trebuchet MS"/>
              </a:rPr>
              <a:t>Religionen</a:t>
            </a:r>
            <a:r>
              <a:rPr sz="20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2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20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80" dirty="0">
                <a:solidFill>
                  <a:srgbClr val="404040"/>
                </a:solidFill>
                <a:latin typeface="Trebuchet MS"/>
                <a:cs typeface="Trebuchet MS"/>
              </a:rPr>
              <a:t>Weltanschauungen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kennenlernen,</a:t>
            </a:r>
            <a:r>
              <a:rPr sz="2000" spc="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404040"/>
                </a:solidFill>
                <a:latin typeface="Trebuchet MS"/>
                <a:cs typeface="Trebuchet MS"/>
              </a:rPr>
              <a:t>deren</a:t>
            </a:r>
            <a:r>
              <a:rPr sz="2000" spc="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404040"/>
                </a:solidFill>
                <a:latin typeface="Trebuchet MS"/>
                <a:cs typeface="Trebuchet MS"/>
              </a:rPr>
              <a:t>Geschichte</a:t>
            </a:r>
            <a:r>
              <a:rPr sz="2000" spc="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95" dirty="0">
                <a:solidFill>
                  <a:srgbClr val="404040"/>
                </a:solidFill>
                <a:latin typeface="Trebuchet MS"/>
                <a:cs typeface="Trebuchet MS"/>
              </a:rPr>
              <a:t>und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Traditionen</a:t>
            </a:r>
            <a:r>
              <a:rPr sz="2000" spc="1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entdecken</a:t>
            </a:r>
            <a:r>
              <a:rPr sz="2000" spc="1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2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2000" spc="1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erkennen,</a:t>
            </a:r>
            <a:r>
              <a:rPr sz="2000" spc="1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25" dirty="0">
                <a:solidFill>
                  <a:srgbClr val="404040"/>
                </a:solidFill>
                <a:latin typeface="Trebuchet MS"/>
                <a:cs typeface="Trebuchet MS"/>
              </a:rPr>
              <a:t>wie </a:t>
            </a:r>
            <a:r>
              <a:rPr sz="2000" spc="70" dirty="0">
                <a:solidFill>
                  <a:srgbClr val="404040"/>
                </a:solidFill>
                <a:latin typeface="Trebuchet MS"/>
                <a:cs typeface="Trebuchet MS"/>
              </a:rPr>
              <a:t>Religionen</a:t>
            </a:r>
            <a:r>
              <a:rPr sz="20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404040"/>
                </a:solidFill>
                <a:latin typeface="Trebuchet MS"/>
                <a:cs typeface="Trebuchet MS"/>
              </a:rPr>
              <a:t>Kulturen</a:t>
            </a:r>
            <a:r>
              <a:rPr sz="20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2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20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404040"/>
                </a:solidFill>
                <a:latin typeface="Trebuchet MS"/>
                <a:cs typeface="Trebuchet MS"/>
              </a:rPr>
              <a:t>Gesellschaften </a:t>
            </a:r>
            <a:r>
              <a:rPr sz="2000" spc="65" dirty="0">
                <a:solidFill>
                  <a:srgbClr val="404040"/>
                </a:solidFill>
                <a:latin typeface="Trebuchet MS"/>
                <a:cs typeface="Trebuchet MS"/>
              </a:rPr>
              <a:t>geprägt</a:t>
            </a:r>
            <a:r>
              <a:rPr sz="20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404040"/>
                </a:solidFill>
                <a:latin typeface="Trebuchet MS"/>
                <a:cs typeface="Trebuchet MS"/>
              </a:rPr>
              <a:t>haben</a:t>
            </a:r>
            <a:r>
              <a:rPr sz="20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2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20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prägen.</a:t>
            </a:r>
            <a:endParaRPr sz="2000">
              <a:latin typeface="Trebuchet MS"/>
              <a:cs typeface="Trebuchet MS"/>
            </a:endParaRPr>
          </a:p>
          <a:p>
            <a:pPr marL="318770" marR="300355" indent="-306070">
              <a:lnSpc>
                <a:spcPct val="119700"/>
              </a:lnSpc>
              <a:spcBef>
                <a:spcPts val="1020"/>
              </a:spcBef>
              <a:buClr>
                <a:srgbClr val="C38E4D"/>
              </a:buClr>
              <a:buSzPct val="90000"/>
              <a:buFont typeface="Wingdings 2"/>
              <a:buChar char="■"/>
              <a:tabLst>
                <a:tab pos="318770" algn="l"/>
              </a:tabLst>
            </a:pPr>
            <a:r>
              <a:rPr sz="2000" spc="75" dirty="0">
                <a:solidFill>
                  <a:srgbClr val="404040"/>
                </a:solidFill>
                <a:latin typeface="Trebuchet MS"/>
                <a:cs typeface="Trebuchet MS"/>
              </a:rPr>
              <a:t>Einen</a:t>
            </a:r>
            <a:r>
              <a:rPr sz="20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404040"/>
                </a:solidFill>
                <a:latin typeface="Trebuchet MS"/>
                <a:cs typeface="Trebuchet MS"/>
              </a:rPr>
              <a:t>eigenen</a:t>
            </a:r>
            <a:r>
              <a:rPr sz="20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404040"/>
                </a:solidFill>
                <a:latin typeface="Trebuchet MS"/>
                <a:cs typeface="Trebuchet MS"/>
              </a:rPr>
              <a:t>begründeten</a:t>
            </a:r>
            <a:r>
              <a:rPr sz="20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404040"/>
                </a:solidFill>
                <a:latin typeface="Trebuchet MS"/>
                <a:cs typeface="Trebuchet MS"/>
              </a:rPr>
              <a:t>Standpunkt</a:t>
            </a:r>
            <a:r>
              <a:rPr sz="20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404040"/>
                </a:solidFill>
                <a:latin typeface="Trebuchet MS"/>
                <a:cs typeface="Trebuchet MS"/>
              </a:rPr>
              <a:t>in </a:t>
            </a: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religiösen</a:t>
            </a:r>
            <a:r>
              <a:rPr sz="20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2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20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404040"/>
                </a:solidFill>
                <a:latin typeface="Trebuchet MS"/>
                <a:cs typeface="Trebuchet MS"/>
              </a:rPr>
              <a:t>ethischen</a:t>
            </a:r>
            <a:r>
              <a:rPr sz="2000" spc="-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404040"/>
                </a:solidFill>
                <a:latin typeface="Trebuchet MS"/>
                <a:cs typeface="Trebuchet MS"/>
              </a:rPr>
              <a:t>Fragen</a:t>
            </a:r>
            <a:r>
              <a:rPr sz="20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404040"/>
                </a:solidFill>
                <a:latin typeface="Trebuchet MS"/>
                <a:cs typeface="Trebuchet MS"/>
              </a:rPr>
              <a:t>gewinnen, </a:t>
            </a:r>
            <a:r>
              <a:rPr sz="2000" spc="75" dirty="0">
                <a:solidFill>
                  <a:srgbClr val="404040"/>
                </a:solidFill>
                <a:latin typeface="Trebuchet MS"/>
                <a:cs typeface="Trebuchet MS"/>
              </a:rPr>
              <a:t>sich</a:t>
            </a:r>
            <a:r>
              <a:rPr sz="20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über</a:t>
            </a:r>
            <a:r>
              <a:rPr sz="20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die</a:t>
            </a:r>
            <a:r>
              <a:rPr sz="20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404040"/>
                </a:solidFill>
                <a:latin typeface="Trebuchet MS"/>
                <a:cs typeface="Trebuchet MS"/>
              </a:rPr>
              <a:t>je</a:t>
            </a:r>
            <a:r>
              <a:rPr sz="20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404040"/>
                </a:solidFill>
                <a:latin typeface="Trebuchet MS"/>
                <a:cs typeface="Trebuchet MS"/>
              </a:rPr>
              <a:t>eigenen</a:t>
            </a:r>
            <a:r>
              <a:rPr sz="20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85" dirty="0">
                <a:solidFill>
                  <a:srgbClr val="404040"/>
                </a:solidFill>
                <a:latin typeface="Trebuchet MS"/>
                <a:cs typeface="Trebuchet MS"/>
              </a:rPr>
              <a:t>Überzeugungen </a:t>
            </a:r>
            <a:r>
              <a:rPr sz="2000" spc="65" dirty="0">
                <a:solidFill>
                  <a:srgbClr val="404040"/>
                </a:solidFill>
                <a:latin typeface="Trebuchet MS"/>
                <a:cs typeface="Trebuchet MS"/>
              </a:rPr>
              <a:t>verständigen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12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 mit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404040"/>
                </a:solidFill>
                <a:latin typeface="Trebuchet MS"/>
                <a:cs typeface="Trebuchet MS"/>
              </a:rPr>
              <a:t>anderen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in </a:t>
            </a:r>
            <a:r>
              <a:rPr sz="2000" spc="40" dirty="0">
                <a:solidFill>
                  <a:srgbClr val="404040"/>
                </a:solidFill>
                <a:latin typeface="Trebuchet MS"/>
                <a:cs typeface="Trebuchet MS"/>
              </a:rPr>
              <a:t>einen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kritischen</a:t>
            </a:r>
            <a:r>
              <a:rPr sz="2000" spc="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404040"/>
                </a:solidFill>
                <a:latin typeface="Trebuchet MS"/>
                <a:cs typeface="Trebuchet MS"/>
              </a:rPr>
              <a:t>Dialog</a:t>
            </a:r>
            <a:r>
              <a:rPr sz="2000" spc="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Trebuchet MS"/>
                <a:cs typeface="Trebuchet MS"/>
              </a:rPr>
              <a:t>eintreten.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7722" y="2627990"/>
            <a:ext cx="2522757" cy="33633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9932" y="4274820"/>
            <a:ext cx="2541270" cy="130556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660"/>
              </a:spcBef>
            </a:pPr>
            <a:r>
              <a:rPr sz="4400" spc="-315" dirty="0">
                <a:solidFill>
                  <a:srgbClr val="404040"/>
                </a:solidFill>
                <a:latin typeface="Trebuchet MS"/>
                <a:cs typeface="Trebuchet MS"/>
              </a:rPr>
              <a:t>WISST</a:t>
            </a:r>
            <a:r>
              <a:rPr sz="4400" spc="-3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4400" spc="-409" dirty="0">
                <a:solidFill>
                  <a:srgbClr val="404040"/>
                </a:solidFill>
                <a:latin typeface="Trebuchet MS"/>
                <a:cs typeface="Trebuchet MS"/>
              </a:rPr>
              <a:t>IHR‘S </a:t>
            </a:r>
            <a:r>
              <a:rPr sz="4400" spc="-355" dirty="0">
                <a:solidFill>
                  <a:srgbClr val="404040"/>
                </a:solidFill>
                <a:latin typeface="Trebuchet MS"/>
                <a:cs typeface="Trebuchet MS"/>
              </a:rPr>
              <a:t>SCHON?</a:t>
            </a:r>
            <a:endParaRPr sz="44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4370" y="1229558"/>
            <a:ext cx="5529315" cy="49262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376" y="601200"/>
            <a:ext cx="3707765" cy="5625465"/>
          </a:xfrm>
          <a:custGeom>
            <a:avLst/>
            <a:gdLst/>
            <a:ahLst/>
            <a:cxnLst/>
            <a:rect l="l" t="t" r="r" b="b"/>
            <a:pathLst>
              <a:path w="3707765" h="5625465">
                <a:moveTo>
                  <a:pt x="3707476" y="0"/>
                </a:moveTo>
                <a:lnTo>
                  <a:pt x="0" y="0"/>
                </a:lnTo>
                <a:lnTo>
                  <a:pt x="0" y="5624978"/>
                </a:lnTo>
                <a:lnTo>
                  <a:pt x="3707476" y="5624978"/>
                </a:lnTo>
                <a:lnTo>
                  <a:pt x="3707476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660"/>
              </a:spcBef>
            </a:pPr>
            <a:r>
              <a:rPr sz="4400" spc="-385" dirty="0">
                <a:solidFill>
                  <a:srgbClr val="FFFFFF"/>
                </a:solidFill>
              </a:rPr>
              <a:t>TEILNEHMER* </a:t>
            </a:r>
            <a:r>
              <a:rPr sz="4400" spc="-455" dirty="0">
                <a:solidFill>
                  <a:srgbClr val="FFFFFF"/>
                </a:solidFill>
              </a:rPr>
              <a:t>INNEN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679994" y="3376676"/>
            <a:ext cx="3138805" cy="143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305435">
              <a:lnSpc>
                <a:spcPct val="1000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Eine</a:t>
            </a:r>
            <a:r>
              <a:rPr sz="18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Lehrerin/ein</a:t>
            </a:r>
            <a:r>
              <a:rPr sz="18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rebuchet MS"/>
                <a:cs typeface="Trebuchet MS"/>
              </a:rPr>
              <a:t>Lehrer</a:t>
            </a:r>
            <a:endParaRPr sz="1800">
              <a:latin typeface="Trebuchet MS"/>
              <a:cs typeface="Trebuchet MS"/>
            </a:endParaRPr>
          </a:p>
          <a:p>
            <a:pPr marL="318770" marR="5080" indent="-306070">
              <a:lnSpc>
                <a:spcPct val="120600"/>
              </a:lnSpc>
              <a:spcBef>
                <a:spcPts val="109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770" algn="l"/>
              </a:tabLst>
            </a:pP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Schülerinnen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rebuchet MS"/>
                <a:cs typeface="Trebuchet MS"/>
              </a:rPr>
              <a:t>und</a:t>
            </a:r>
            <a:r>
              <a:rPr sz="18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Schüler </a:t>
            </a: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evangelischer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Trebuchet MS"/>
                <a:cs typeface="Trebuchet MS"/>
              </a:rPr>
              <a:t>und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katholischer</a:t>
            </a:r>
            <a:r>
              <a:rPr sz="180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rebuchet MS"/>
                <a:cs typeface="Trebuchet MS"/>
              </a:rPr>
              <a:t>Konfession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0813" y="1557337"/>
            <a:ext cx="6981746" cy="46544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6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700" spc="-455" dirty="0"/>
              <a:t>NOTEN</a:t>
            </a:r>
            <a:endParaRPr sz="3700"/>
          </a:p>
        </p:txBody>
      </p:sp>
      <p:sp>
        <p:nvSpPr>
          <p:cNvPr id="3" name="object 3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27484" y="2161445"/>
            <a:ext cx="3741420" cy="4084320"/>
            <a:chOff x="427484" y="2161445"/>
            <a:chExt cx="3741420" cy="4084320"/>
          </a:xfrm>
        </p:grpSpPr>
        <p:sp>
          <p:nvSpPr>
            <p:cNvPr id="7" name="object 7"/>
            <p:cNvSpPr/>
            <p:nvPr/>
          </p:nvSpPr>
          <p:spPr>
            <a:xfrm>
              <a:off x="446534" y="2180495"/>
              <a:ext cx="3703320" cy="4046220"/>
            </a:xfrm>
            <a:custGeom>
              <a:avLst/>
              <a:gdLst/>
              <a:ahLst/>
              <a:cxnLst/>
              <a:rect l="l" t="t" r="r" b="b"/>
              <a:pathLst>
                <a:path w="3703320" h="4046220">
                  <a:moveTo>
                    <a:pt x="0" y="0"/>
                  </a:moveTo>
                  <a:lnTo>
                    <a:pt x="3703320" y="0"/>
                  </a:lnTo>
                  <a:lnTo>
                    <a:pt x="3703320" y="4045683"/>
                  </a:lnTo>
                  <a:lnTo>
                    <a:pt x="0" y="4045683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4653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0620" y="2732519"/>
              <a:ext cx="2135144" cy="28468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84066" y="2709164"/>
            <a:ext cx="6377305" cy="29362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18135" marR="424815" indent="-306070">
              <a:lnSpc>
                <a:spcPct val="120600"/>
              </a:lnSpc>
              <a:spcBef>
                <a:spcPts val="11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2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rebuchet MS"/>
                <a:cs typeface="Trebuchet MS"/>
              </a:rPr>
              <a:t>Klausuren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rebuchet MS"/>
                <a:cs typeface="Trebuchet MS"/>
              </a:rPr>
              <a:t>pro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Halbjahr;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Möglichkeit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der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rebuchet MS"/>
                <a:cs typeface="Trebuchet MS"/>
              </a:rPr>
              <a:t>GFS; 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Mündliche</a:t>
            </a:r>
            <a:r>
              <a:rPr sz="1800" spc="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Mitarbeit;</a:t>
            </a:r>
            <a:r>
              <a:rPr sz="1800" spc="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Reflexion</a:t>
            </a:r>
            <a:r>
              <a:rPr sz="1800" spc="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des</a:t>
            </a:r>
            <a:r>
              <a:rPr sz="1800" spc="6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rebuchet MS"/>
                <a:cs typeface="Trebuchet MS"/>
              </a:rPr>
              <a:t>eigenen</a:t>
            </a:r>
            <a:r>
              <a:rPr sz="1800" spc="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rebuchet MS"/>
                <a:cs typeface="Trebuchet MS"/>
              </a:rPr>
              <a:t>Lernens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(Lernjournal)</a:t>
            </a:r>
            <a:endParaRPr sz="1800">
              <a:latin typeface="Trebuchet MS"/>
              <a:cs typeface="Trebuchet MS"/>
            </a:endParaRPr>
          </a:p>
          <a:p>
            <a:pPr marL="318135" marR="436245" indent="-306070">
              <a:lnSpc>
                <a:spcPct val="115599"/>
              </a:lnSpc>
              <a:spcBef>
                <a:spcPts val="12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Wettbewerb</a:t>
            </a:r>
            <a:r>
              <a:rPr sz="18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rebuchet MS"/>
                <a:cs typeface="Trebuchet MS"/>
              </a:rPr>
              <a:t>„Christentum</a:t>
            </a:r>
            <a:r>
              <a:rPr sz="18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Kultur“</a:t>
            </a:r>
            <a:r>
              <a:rPr sz="1800" spc="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als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mögliche 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Ersatzleistung</a:t>
            </a:r>
            <a:r>
              <a:rPr sz="1800" spc="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für</a:t>
            </a:r>
            <a:r>
              <a:rPr sz="1800" spc="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404040"/>
                </a:solidFill>
                <a:latin typeface="Trebuchet MS"/>
                <a:cs typeface="Trebuchet MS"/>
              </a:rPr>
              <a:t>die</a:t>
            </a:r>
            <a:r>
              <a:rPr sz="1800" spc="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mündliche</a:t>
            </a:r>
            <a:r>
              <a:rPr sz="1800" spc="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rebuchet MS"/>
                <a:cs typeface="Trebuchet MS"/>
              </a:rPr>
              <a:t>Abiturprüfung</a:t>
            </a:r>
            <a:endParaRPr sz="1800">
              <a:latin typeface="Trebuchet MS"/>
              <a:cs typeface="Trebuchet MS"/>
            </a:endParaRPr>
          </a:p>
          <a:p>
            <a:pPr marL="318135" marR="5080" indent="-306070">
              <a:lnSpc>
                <a:spcPct val="120600"/>
              </a:lnSpc>
              <a:spcBef>
                <a:spcPts val="109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60" dirty="0">
                <a:latin typeface="Trebuchet MS"/>
                <a:cs typeface="Trebuchet MS"/>
              </a:rPr>
              <a:t>Abiturprüfung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schriftlich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verbindlich;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Konfession</a:t>
            </a:r>
            <a:r>
              <a:rPr sz="1800" spc="7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der </a:t>
            </a:r>
            <a:r>
              <a:rPr sz="1800" dirty="0">
                <a:latin typeface="Trebuchet MS"/>
                <a:cs typeface="Trebuchet MS"/>
              </a:rPr>
              <a:t>Lehrkraft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regelt,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110" dirty="0">
                <a:latin typeface="Trebuchet MS"/>
                <a:cs typeface="Trebuchet MS"/>
              </a:rPr>
              <a:t>ob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die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evangelischen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55" dirty="0">
                <a:latin typeface="Trebuchet MS"/>
                <a:cs typeface="Trebuchet MS"/>
              </a:rPr>
              <a:t>oder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katholischen </a:t>
            </a:r>
            <a:r>
              <a:rPr sz="1800" spc="85" dirty="0">
                <a:latin typeface="Trebuchet MS"/>
                <a:cs typeface="Trebuchet MS"/>
              </a:rPr>
              <a:t>Aufgaben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vorgelegt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werden.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647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400" spc="-360" dirty="0"/>
              <a:t>SONSTIGES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27484" y="2161445"/>
            <a:ext cx="3741420" cy="4084320"/>
            <a:chOff x="427484" y="2161445"/>
            <a:chExt cx="3741420" cy="4084320"/>
          </a:xfrm>
        </p:grpSpPr>
        <p:sp>
          <p:nvSpPr>
            <p:cNvPr id="7" name="object 7"/>
            <p:cNvSpPr/>
            <p:nvPr/>
          </p:nvSpPr>
          <p:spPr>
            <a:xfrm>
              <a:off x="446534" y="2180495"/>
              <a:ext cx="3703320" cy="4046220"/>
            </a:xfrm>
            <a:custGeom>
              <a:avLst/>
              <a:gdLst/>
              <a:ahLst/>
              <a:cxnLst/>
              <a:rect l="l" t="t" r="r" b="b"/>
              <a:pathLst>
                <a:path w="3703320" h="4046220">
                  <a:moveTo>
                    <a:pt x="0" y="0"/>
                  </a:moveTo>
                  <a:lnTo>
                    <a:pt x="3703320" y="0"/>
                  </a:lnTo>
                  <a:lnTo>
                    <a:pt x="3703320" y="4045683"/>
                  </a:lnTo>
                  <a:lnTo>
                    <a:pt x="0" y="4045683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4653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557" y="3112626"/>
              <a:ext cx="3495270" cy="196390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84066" y="3425444"/>
            <a:ext cx="6212205" cy="1558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305435">
              <a:lnSpc>
                <a:spcPct val="1000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10" dirty="0">
                <a:solidFill>
                  <a:srgbClr val="404040"/>
                </a:solidFill>
                <a:latin typeface="Trebuchet MS"/>
                <a:cs typeface="Trebuchet MS"/>
              </a:rPr>
              <a:t>Begegnungen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mit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14" dirty="0">
                <a:solidFill>
                  <a:srgbClr val="404040"/>
                </a:solidFill>
                <a:latin typeface="Trebuchet MS"/>
                <a:cs typeface="Trebuchet MS"/>
              </a:rPr>
              <a:t>Menschen</a:t>
            </a:r>
            <a:r>
              <a:rPr sz="18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rebuchet MS"/>
                <a:cs typeface="Trebuchet MS"/>
              </a:rPr>
              <a:t>anderen</a:t>
            </a:r>
            <a:r>
              <a:rPr sz="18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rebuchet MS"/>
                <a:cs typeface="Trebuchet MS"/>
              </a:rPr>
              <a:t>Glaubens</a:t>
            </a:r>
            <a:endParaRPr sz="1800">
              <a:latin typeface="Trebuchet MS"/>
              <a:cs typeface="Trebuchet MS"/>
            </a:endParaRPr>
          </a:p>
          <a:p>
            <a:pPr marL="318135" marR="5080" indent="-306070">
              <a:lnSpc>
                <a:spcPct val="121100"/>
              </a:lnSpc>
              <a:spcBef>
                <a:spcPts val="108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50" dirty="0">
                <a:solidFill>
                  <a:srgbClr val="404040"/>
                </a:solidFill>
                <a:latin typeface="Trebuchet MS"/>
                <a:cs typeface="Trebuchet MS"/>
              </a:rPr>
              <a:t>Filmabende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mit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rebuchet MS"/>
                <a:cs typeface="Trebuchet MS"/>
              </a:rPr>
              <a:t>Reflexionsgesprächen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90" dirty="0">
                <a:solidFill>
                  <a:srgbClr val="404040"/>
                </a:solidFill>
                <a:latin typeface="Trebuchet MS"/>
                <a:cs typeface="Trebuchet MS"/>
              </a:rPr>
              <a:t>passend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zu</a:t>
            </a:r>
            <a:r>
              <a:rPr sz="18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404040"/>
                </a:solidFill>
                <a:latin typeface="Trebuchet MS"/>
                <a:cs typeface="Trebuchet MS"/>
              </a:rPr>
              <a:t>den </a:t>
            </a:r>
            <a:r>
              <a:rPr sz="1800" spc="75" dirty="0">
                <a:solidFill>
                  <a:srgbClr val="404040"/>
                </a:solidFill>
                <a:latin typeface="Trebuchet MS"/>
                <a:cs typeface="Trebuchet MS"/>
              </a:rPr>
              <a:t>Themen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rebuchet MS"/>
                <a:cs typeface="Trebuchet MS"/>
              </a:rPr>
              <a:t>des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Unterrichts</a:t>
            </a:r>
            <a:endParaRPr sz="1800">
              <a:latin typeface="Trebuchet MS"/>
              <a:cs typeface="Trebuchet MS"/>
            </a:endParaRPr>
          </a:p>
          <a:p>
            <a:pPr marL="318135" indent="-305435">
              <a:lnSpc>
                <a:spcPct val="100000"/>
              </a:lnSpc>
              <a:spcBef>
                <a:spcPts val="144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80" dirty="0">
                <a:solidFill>
                  <a:srgbClr val="404040"/>
                </a:solidFill>
                <a:latin typeface="Trebuchet MS"/>
                <a:cs typeface="Trebuchet MS"/>
              </a:rPr>
              <a:t>Lerngänge</a:t>
            </a:r>
            <a:r>
              <a:rPr sz="18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404040"/>
                </a:solidFill>
                <a:latin typeface="Trebuchet MS"/>
                <a:cs typeface="Trebuchet MS"/>
              </a:rPr>
              <a:t>und</a:t>
            </a:r>
            <a:r>
              <a:rPr sz="18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rebuchet MS"/>
                <a:cs typeface="Trebuchet MS"/>
              </a:rPr>
              <a:t>Exkursionen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376" y="601200"/>
            <a:ext cx="3707765" cy="5625465"/>
          </a:xfrm>
          <a:custGeom>
            <a:avLst/>
            <a:gdLst/>
            <a:ahLst/>
            <a:cxnLst/>
            <a:rect l="l" t="t" r="r" b="b"/>
            <a:pathLst>
              <a:path w="3707765" h="5625465">
                <a:moveTo>
                  <a:pt x="3707476" y="0"/>
                </a:moveTo>
                <a:lnTo>
                  <a:pt x="0" y="0"/>
                </a:lnTo>
                <a:lnTo>
                  <a:pt x="0" y="5624978"/>
                </a:lnTo>
                <a:lnTo>
                  <a:pt x="3707476" y="5624978"/>
                </a:lnTo>
                <a:lnTo>
                  <a:pt x="3707476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7666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pc="-254" dirty="0">
                <a:solidFill>
                  <a:srgbClr val="FFFFFF"/>
                </a:solidFill>
              </a:rPr>
              <a:t>THEMEN</a:t>
            </a:r>
            <a:r>
              <a:rPr spc="-170" dirty="0">
                <a:solidFill>
                  <a:srgbClr val="FFFFFF"/>
                </a:solidFill>
              </a:rPr>
              <a:t> </a:t>
            </a:r>
            <a:r>
              <a:rPr spc="-310" dirty="0">
                <a:solidFill>
                  <a:srgbClr val="FFFFFF"/>
                </a:solidFill>
              </a:rPr>
              <a:t>UND </a:t>
            </a:r>
            <a:r>
              <a:rPr spc="-280" dirty="0">
                <a:solidFill>
                  <a:srgbClr val="FFFFFF"/>
                </a:solidFill>
              </a:rPr>
              <a:t>HERAUSFORDERUNGEN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9994" y="2240279"/>
            <a:ext cx="3227705" cy="38265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18770" marR="305435" indent="-306070">
              <a:lnSpc>
                <a:spcPct val="109800"/>
              </a:lnSpc>
              <a:spcBef>
                <a:spcPts val="65"/>
              </a:spcBef>
              <a:buClr>
                <a:srgbClr val="C38E4D"/>
              </a:buClr>
              <a:buSzPct val="94117"/>
              <a:buFont typeface="Wingdings 2"/>
              <a:buChar char="■"/>
              <a:tabLst>
                <a:tab pos="318770" algn="l"/>
              </a:tabLst>
            </a:pPr>
            <a:r>
              <a:rPr sz="1700" spc="60" dirty="0">
                <a:solidFill>
                  <a:srgbClr val="FFFFFF"/>
                </a:solidFill>
                <a:latin typeface="Trebuchet MS"/>
                <a:cs typeface="Trebuchet MS"/>
              </a:rPr>
              <a:t>Welche</a:t>
            </a:r>
            <a:r>
              <a:rPr sz="17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rebuchet MS"/>
                <a:cs typeface="Trebuchet MS"/>
              </a:rPr>
              <a:t>Auswirkungen </a:t>
            </a:r>
            <a:r>
              <a:rPr sz="1700" spc="70" dirty="0">
                <a:solidFill>
                  <a:srgbClr val="FFFFFF"/>
                </a:solidFill>
                <a:latin typeface="Trebuchet MS"/>
                <a:cs typeface="Trebuchet MS"/>
              </a:rPr>
              <a:t>haben</a:t>
            </a:r>
            <a:r>
              <a:rPr sz="17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Trebuchet MS"/>
                <a:cs typeface="Trebuchet MS"/>
              </a:rPr>
              <a:t>Religionen</a:t>
            </a:r>
            <a:r>
              <a:rPr sz="17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FFFFFF"/>
                </a:solidFill>
                <a:latin typeface="Trebuchet MS"/>
                <a:cs typeface="Trebuchet MS"/>
              </a:rPr>
              <a:t>auf</a:t>
            </a:r>
            <a:r>
              <a:rPr sz="17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Trebuchet MS"/>
                <a:cs typeface="Trebuchet MS"/>
              </a:rPr>
              <a:t>das </a:t>
            </a:r>
            <a:r>
              <a:rPr sz="1700" spc="-10" dirty="0">
                <a:solidFill>
                  <a:srgbClr val="FFFFFF"/>
                </a:solidFill>
                <a:latin typeface="Trebuchet MS"/>
                <a:cs typeface="Trebuchet MS"/>
              </a:rPr>
              <a:t>gesellschaftliche </a:t>
            </a:r>
            <a:r>
              <a:rPr sz="1700" spc="80" dirty="0">
                <a:solidFill>
                  <a:srgbClr val="FFFFFF"/>
                </a:solidFill>
                <a:latin typeface="Trebuchet MS"/>
                <a:cs typeface="Trebuchet MS"/>
              </a:rPr>
              <a:t>Zusammenleben?</a:t>
            </a:r>
            <a:endParaRPr sz="1700">
              <a:latin typeface="Trebuchet MS"/>
              <a:cs typeface="Trebuchet MS"/>
            </a:endParaRPr>
          </a:p>
          <a:p>
            <a:pPr marL="318770" marR="5080" indent="-306070">
              <a:lnSpc>
                <a:spcPct val="110600"/>
              </a:lnSpc>
              <a:spcBef>
                <a:spcPts val="1035"/>
              </a:spcBef>
              <a:buClr>
                <a:srgbClr val="C38E4D"/>
              </a:buClr>
              <a:buSzPct val="94117"/>
              <a:buFont typeface="Wingdings 2"/>
              <a:buChar char="■"/>
              <a:tabLst>
                <a:tab pos="318770" algn="l"/>
              </a:tabLst>
            </a:pPr>
            <a:r>
              <a:rPr sz="1700" spc="60" dirty="0">
                <a:solidFill>
                  <a:srgbClr val="FFFFFF"/>
                </a:solidFill>
                <a:latin typeface="Trebuchet MS"/>
                <a:cs typeface="Trebuchet MS"/>
              </a:rPr>
              <a:t>Meinungsfreiheit</a:t>
            </a:r>
            <a:r>
              <a:rPr sz="17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175" dirty="0">
                <a:solidFill>
                  <a:srgbClr val="FFFFFF"/>
                </a:solidFill>
                <a:latin typeface="Trebuchet MS"/>
                <a:cs typeface="Trebuchet MS"/>
              </a:rPr>
              <a:t>– </a:t>
            </a:r>
            <a:r>
              <a:rPr sz="1700" spc="10" dirty="0">
                <a:solidFill>
                  <a:srgbClr val="FFFFFF"/>
                </a:solidFill>
                <a:latin typeface="Trebuchet MS"/>
                <a:cs typeface="Trebuchet MS"/>
              </a:rPr>
              <a:t>Religionsfreiheit!</a:t>
            </a:r>
            <a:r>
              <a:rPr sz="17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225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700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80" dirty="0">
                <a:solidFill>
                  <a:srgbClr val="FFFFFF"/>
                </a:solidFill>
                <a:latin typeface="Trebuchet MS"/>
                <a:cs typeface="Trebuchet MS"/>
              </a:rPr>
              <a:t>Wie</a:t>
            </a:r>
            <a:r>
              <a:rPr sz="17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Trebuchet MS"/>
                <a:cs typeface="Trebuchet MS"/>
              </a:rPr>
              <a:t>geht </a:t>
            </a:r>
            <a:r>
              <a:rPr sz="1700" spc="95" dirty="0">
                <a:solidFill>
                  <a:srgbClr val="FFFFFF"/>
                </a:solidFill>
                <a:latin typeface="Trebuchet MS"/>
                <a:cs typeface="Trebuchet MS"/>
              </a:rPr>
              <a:t>das</a:t>
            </a:r>
            <a:r>
              <a:rPr sz="17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Trebuchet MS"/>
                <a:cs typeface="Trebuchet MS"/>
              </a:rPr>
              <a:t>zusammen?</a:t>
            </a: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700">
              <a:latin typeface="Trebuchet MS"/>
              <a:cs typeface="Trebuchet MS"/>
            </a:endParaRPr>
          </a:p>
          <a:p>
            <a:pPr marL="318770" marR="67945" indent="-306070">
              <a:lnSpc>
                <a:spcPct val="109800"/>
              </a:lnSpc>
              <a:buClr>
                <a:srgbClr val="C38E4D"/>
              </a:buClr>
              <a:buSzPct val="94117"/>
              <a:buFont typeface="Arial"/>
              <a:buChar char="►"/>
              <a:tabLst>
                <a:tab pos="318770" algn="l"/>
              </a:tabLst>
            </a:pPr>
            <a:r>
              <a:rPr sz="1700" i="1" spc="-70" dirty="0">
                <a:solidFill>
                  <a:srgbClr val="FFFFFF"/>
                </a:solidFill>
                <a:latin typeface="Verdana"/>
                <a:cs typeface="Verdana"/>
              </a:rPr>
              <a:t>Verantwortung</a:t>
            </a:r>
            <a:r>
              <a:rPr sz="17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i="1" spc="-25" dirty="0">
                <a:solidFill>
                  <a:srgbClr val="FFFFFF"/>
                </a:solidFill>
                <a:latin typeface="Verdana"/>
                <a:cs typeface="Verdana"/>
              </a:rPr>
              <a:t>des </a:t>
            </a:r>
            <a:r>
              <a:rPr sz="1700" i="1" spc="-95" dirty="0">
                <a:solidFill>
                  <a:srgbClr val="FFFFFF"/>
                </a:solidFill>
                <a:latin typeface="Verdana"/>
                <a:cs typeface="Verdana"/>
              </a:rPr>
              <a:t>einzelnen</a:t>
            </a:r>
            <a:r>
              <a:rPr sz="17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i="1" spc="-110" dirty="0">
                <a:solidFill>
                  <a:srgbClr val="FFFFFF"/>
                </a:solidFill>
                <a:latin typeface="Verdana"/>
                <a:cs typeface="Verdana"/>
              </a:rPr>
              <a:t>Individuums</a:t>
            </a:r>
            <a:r>
              <a:rPr sz="17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i="1" spc="-5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7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i="1" spc="-90" dirty="0">
                <a:solidFill>
                  <a:srgbClr val="FFFFFF"/>
                </a:solidFill>
                <a:latin typeface="Verdana"/>
                <a:cs typeface="Verdana"/>
              </a:rPr>
              <a:t>der </a:t>
            </a:r>
            <a:r>
              <a:rPr sz="1700" i="1" spc="-120" dirty="0">
                <a:solidFill>
                  <a:srgbClr val="FFFFFF"/>
                </a:solidFill>
                <a:latin typeface="Verdana"/>
                <a:cs typeface="Verdana"/>
              </a:rPr>
              <a:t>modernen</a:t>
            </a:r>
            <a:r>
              <a:rPr sz="1700" i="1" spc="-10" dirty="0">
                <a:solidFill>
                  <a:srgbClr val="FFFFFF"/>
                </a:solidFill>
                <a:latin typeface="Verdana"/>
                <a:cs typeface="Verdana"/>
              </a:rPr>
              <a:t> Gesellschaft beleuchten</a:t>
            </a:r>
            <a:endParaRPr sz="17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2230" y="825613"/>
            <a:ext cx="7153235" cy="53649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1436049"/>
            <a:ext cx="0" cy="1645920"/>
          </a:xfrm>
          <a:custGeom>
            <a:avLst/>
            <a:gdLst/>
            <a:ahLst/>
            <a:cxnLst/>
            <a:rect l="l" t="t" r="r" b="b"/>
            <a:pathLst>
              <a:path h="1645920">
                <a:moveTo>
                  <a:pt x="0" y="0"/>
                </a:moveTo>
                <a:lnTo>
                  <a:pt x="1" y="1645920"/>
                </a:lnTo>
              </a:path>
            </a:pathLst>
          </a:custGeom>
          <a:ln w="19050">
            <a:solidFill>
              <a:srgbClr val="4653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7234" y="4219239"/>
            <a:ext cx="11302365" cy="95250"/>
          </a:xfrm>
          <a:custGeom>
            <a:avLst/>
            <a:gdLst/>
            <a:ahLst/>
            <a:cxnLst/>
            <a:rect l="l" t="t" r="r" b="b"/>
            <a:pathLst>
              <a:path w="11302365" h="95250">
                <a:moveTo>
                  <a:pt x="11301984" y="0"/>
                </a:moveTo>
                <a:lnTo>
                  <a:pt x="0" y="0"/>
                </a:lnTo>
                <a:lnTo>
                  <a:pt x="0" y="94997"/>
                </a:lnTo>
                <a:lnTo>
                  <a:pt x="11301984" y="94997"/>
                </a:lnTo>
                <a:lnTo>
                  <a:pt x="11301984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7234" y="4359623"/>
            <a:ext cx="11303635" cy="2051685"/>
          </a:xfrm>
          <a:custGeom>
            <a:avLst/>
            <a:gdLst/>
            <a:ahLst/>
            <a:cxnLst/>
            <a:rect l="l" t="t" r="r" b="b"/>
            <a:pathLst>
              <a:path w="11303635" h="2051685">
                <a:moveTo>
                  <a:pt x="11303625" y="0"/>
                </a:moveTo>
                <a:lnTo>
                  <a:pt x="0" y="0"/>
                </a:lnTo>
                <a:lnTo>
                  <a:pt x="0" y="2051142"/>
                </a:lnTo>
                <a:lnTo>
                  <a:pt x="11303625" y="2051142"/>
                </a:lnTo>
                <a:lnTo>
                  <a:pt x="11303625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8340" y="5007355"/>
            <a:ext cx="256476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254" dirty="0">
                <a:solidFill>
                  <a:srgbClr val="FFFFFF"/>
                </a:solidFill>
                <a:latin typeface="Trebuchet MS"/>
                <a:cs typeface="Trebuchet MS"/>
              </a:rPr>
              <a:t>THEMEN</a:t>
            </a:r>
            <a:r>
              <a:rPr sz="24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310" dirty="0">
                <a:solidFill>
                  <a:srgbClr val="FFFFFF"/>
                </a:solidFill>
                <a:latin typeface="Trebuchet MS"/>
                <a:cs typeface="Trebuchet MS"/>
              </a:rPr>
              <a:t>UND </a:t>
            </a:r>
            <a:r>
              <a:rPr sz="2400" spc="-280" dirty="0">
                <a:solidFill>
                  <a:srgbClr val="FFFFFF"/>
                </a:solidFill>
                <a:latin typeface="Trebuchet MS"/>
                <a:cs typeface="Trebuchet MS"/>
              </a:rPr>
              <a:t>HERAUSFORDERUNGEN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50231" y="4592828"/>
            <a:ext cx="5474335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305435">
              <a:lnSpc>
                <a:spcPct val="1000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Staat</a:t>
            </a:r>
            <a:r>
              <a:rPr sz="1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rebuchet MS"/>
                <a:cs typeface="Trebuchet MS"/>
              </a:rPr>
              <a:t>und</a:t>
            </a:r>
            <a:r>
              <a:rPr sz="18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Religion!</a:t>
            </a:r>
            <a:r>
              <a:rPr sz="18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229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8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getrennt</a:t>
            </a:r>
            <a:r>
              <a:rPr sz="18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oder</a:t>
            </a:r>
            <a:r>
              <a:rPr sz="18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verbunden?</a:t>
            </a:r>
            <a:endParaRPr sz="1800">
              <a:latin typeface="Trebuchet MS"/>
              <a:cs typeface="Trebuchet MS"/>
            </a:endParaRPr>
          </a:p>
          <a:p>
            <a:pPr marL="318135" indent="-305435">
              <a:lnSpc>
                <a:spcPct val="100000"/>
              </a:lnSpc>
              <a:spcBef>
                <a:spcPts val="1535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60" dirty="0">
                <a:solidFill>
                  <a:srgbClr val="FFFFFF"/>
                </a:solidFill>
                <a:latin typeface="Trebuchet MS"/>
                <a:cs typeface="Trebuchet MS"/>
              </a:rPr>
              <a:t>Religion</a:t>
            </a:r>
            <a:r>
              <a:rPr sz="18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rebuchet MS"/>
                <a:cs typeface="Trebuchet MS"/>
              </a:rPr>
              <a:t>und</a:t>
            </a:r>
            <a:r>
              <a:rPr sz="18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Macht,</a:t>
            </a:r>
            <a:r>
              <a:rPr sz="18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passt</a:t>
            </a:r>
            <a:r>
              <a:rPr sz="18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rebuchet MS"/>
                <a:cs typeface="Trebuchet MS"/>
              </a:rPr>
              <a:t>das</a:t>
            </a:r>
            <a:r>
              <a:rPr sz="18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rebuchet MS"/>
                <a:cs typeface="Trebuchet MS"/>
              </a:rPr>
              <a:t>zusammen?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0231" y="5976620"/>
            <a:ext cx="429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305435">
              <a:lnSpc>
                <a:spcPct val="1000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Arial"/>
              <a:buChar char="►"/>
              <a:tabLst>
                <a:tab pos="318135" algn="l"/>
              </a:tabLst>
            </a:pPr>
            <a:r>
              <a:rPr sz="1800" i="1" spc="-95" dirty="0">
                <a:solidFill>
                  <a:srgbClr val="FFFFFF"/>
                </a:solidFill>
                <a:latin typeface="Verdana"/>
                <a:cs typeface="Verdana"/>
              </a:rPr>
              <a:t>(theologisches)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Fachwissen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erwerben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232" y="416948"/>
            <a:ext cx="5523577" cy="36735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29805" y="396157"/>
            <a:ext cx="5214960" cy="36942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4" y="601200"/>
            <a:ext cx="3703320" cy="5789930"/>
          </a:xfrm>
          <a:custGeom>
            <a:avLst/>
            <a:gdLst/>
            <a:ahLst/>
            <a:cxnLst/>
            <a:rect l="l" t="t" r="r" b="b"/>
            <a:pathLst>
              <a:path w="3703320" h="5789930">
                <a:moveTo>
                  <a:pt x="3703319" y="0"/>
                </a:moveTo>
                <a:lnTo>
                  <a:pt x="0" y="0"/>
                </a:lnTo>
                <a:lnTo>
                  <a:pt x="0" y="5789364"/>
                </a:lnTo>
                <a:lnTo>
                  <a:pt x="3703319" y="5789364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1019" y="1639315"/>
            <a:ext cx="2564765" cy="7239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pc="-254" dirty="0">
                <a:solidFill>
                  <a:srgbClr val="FFFFFF"/>
                </a:solidFill>
              </a:rPr>
              <a:t>THEMEN</a:t>
            </a:r>
            <a:r>
              <a:rPr spc="-170" dirty="0">
                <a:solidFill>
                  <a:srgbClr val="FFFFFF"/>
                </a:solidFill>
              </a:rPr>
              <a:t> </a:t>
            </a:r>
            <a:r>
              <a:rPr spc="-310" dirty="0">
                <a:solidFill>
                  <a:srgbClr val="FFFFFF"/>
                </a:solidFill>
              </a:rPr>
              <a:t>UND </a:t>
            </a:r>
            <a:r>
              <a:rPr spc="-280" dirty="0">
                <a:solidFill>
                  <a:srgbClr val="FFFFFF"/>
                </a:solidFill>
              </a:rPr>
              <a:t>HERAUSFORDERUNGEN</a:t>
            </a:r>
          </a:p>
        </p:txBody>
      </p:sp>
      <p:sp>
        <p:nvSpPr>
          <p:cNvPr id="4" name="object 4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0252" y="2581147"/>
            <a:ext cx="2957195" cy="346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indent="-305435">
              <a:lnSpc>
                <a:spcPct val="1000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50" dirty="0">
                <a:solidFill>
                  <a:srgbClr val="FFFFFF"/>
                </a:solidFill>
                <a:latin typeface="Trebuchet MS"/>
                <a:cs typeface="Trebuchet MS"/>
              </a:rPr>
              <a:t>Was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ist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gutes</a:t>
            </a:r>
            <a:r>
              <a:rPr sz="18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Trebuchet MS"/>
                <a:cs typeface="Trebuchet MS"/>
              </a:rPr>
              <a:t>Leben?</a:t>
            </a:r>
            <a:endParaRPr sz="1800">
              <a:latin typeface="Trebuchet MS"/>
              <a:cs typeface="Trebuchet MS"/>
            </a:endParaRPr>
          </a:p>
          <a:p>
            <a:pPr marL="318135" marR="306070" indent="-306070">
              <a:lnSpc>
                <a:spcPct val="121100"/>
              </a:lnSpc>
              <a:spcBef>
                <a:spcPts val="108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50" dirty="0">
                <a:solidFill>
                  <a:srgbClr val="FFFFFF"/>
                </a:solidFill>
                <a:latin typeface="Trebuchet MS"/>
                <a:cs typeface="Trebuchet MS"/>
              </a:rPr>
              <a:t>Was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macht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ein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Trebuchet MS"/>
                <a:cs typeface="Trebuchet MS"/>
              </a:rPr>
              <a:t>Leben lebenswert?</a:t>
            </a:r>
            <a:endParaRPr sz="1800">
              <a:latin typeface="Trebuchet MS"/>
              <a:cs typeface="Trebuchet MS"/>
            </a:endParaRPr>
          </a:p>
          <a:p>
            <a:pPr marL="318135" marR="534670" indent="-306070">
              <a:lnSpc>
                <a:spcPct val="120000"/>
              </a:lnSpc>
              <a:spcBef>
                <a:spcPts val="1005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80" dirty="0">
                <a:solidFill>
                  <a:srgbClr val="FFFFFF"/>
                </a:solidFill>
                <a:latin typeface="Trebuchet MS"/>
                <a:cs typeface="Trebuchet MS"/>
              </a:rPr>
              <a:t>Wer</a:t>
            </a:r>
            <a:r>
              <a:rPr sz="18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bestimmt</a:t>
            </a:r>
            <a:r>
              <a:rPr sz="18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Trebuchet MS"/>
                <a:cs typeface="Trebuchet MS"/>
              </a:rPr>
              <a:t>über 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Lebensanfang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Trebuchet MS"/>
                <a:cs typeface="Trebuchet MS"/>
              </a:rPr>
              <a:t>und 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Lebensende?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1800">
              <a:latin typeface="Trebuchet MS"/>
              <a:cs typeface="Trebuchet MS"/>
            </a:endParaRPr>
          </a:p>
          <a:p>
            <a:pPr marL="318135" marR="5080" indent="-306070">
              <a:lnSpc>
                <a:spcPct val="121100"/>
              </a:lnSpc>
              <a:buClr>
                <a:srgbClr val="C38E4D"/>
              </a:buClr>
              <a:buSzPct val="94444"/>
              <a:buFont typeface="Arial"/>
              <a:buChar char="►"/>
              <a:tabLst>
                <a:tab pos="318135" algn="l"/>
              </a:tabLst>
            </a:pP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Kompetenz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ethischen 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Fragestellungen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erlangen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6824" y="3800475"/>
            <a:ext cx="3980957" cy="25900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6949" y="859274"/>
            <a:ext cx="3618514" cy="27138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34" y="601200"/>
            <a:ext cx="3703320" cy="5789930"/>
          </a:xfrm>
          <a:custGeom>
            <a:avLst/>
            <a:gdLst/>
            <a:ahLst/>
            <a:cxnLst/>
            <a:rect l="l" t="t" r="r" b="b"/>
            <a:pathLst>
              <a:path w="3703320" h="5789930">
                <a:moveTo>
                  <a:pt x="3703319" y="0"/>
                </a:moveTo>
                <a:lnTo>
                  <a:pt x="0" y="0"/>
                </a:lnTo>
                <a:lnTo>
                  <a:pt x="0" y="5789364"/>
                </a:lnTo>
                <a:lnTo>
                  <a:pt x="3703319" y="5789364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1019" y="1639315"/>
            <a:ext cx="2564765" cy="7239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pc="-254" dirty="0">
                <a:solidFill>
                  <a:srgbClr val="FFFFFF"/>
                </a:solidFill>
              </a:rPr>
              <a:t>THEMEN</a:t>
            </a:r>
            <a:r>
              <a:rPr spc="-170" dirty="0">
                <a:solidFill>
                  <a:srgbClr val="FFFFFF"/>
                </a:solidFill>
              </a:rPr>
              <a:t> </a:t>
            </a:r>
            <a:r>
              <a:rPr spc="-310" dirty="0">
                <a:solidFill>
                  <a:srgbClr val="FFFFFF"/>
                </a:solidFill>
              </a:rPr>
              <a:t>UND </a:t>
            </a:r>
            <a:r>
              <a:rPr spc="-280" dirty="0">
                <a:solidFill>
                  <a:srgbClr val="FFFFFF"/>
                </a:solidFill>
              </a:rPr>
              <a:t>HERAUSFORDERUNGEN</a:t>
            </a:r>
          </a:p>
        </p:txBody>
      </p:sp>
      <p:sp>
        <p:nvSpPr>
          <p:cNvPr id="4" name="object 4"/>
          <p:cNvSpPr/>
          <p:nvPr/>
        </p:nvSpPr>
        <p:spPr>
          <a:xfrm>
            <a:off x="446534" y="457200"/>
            <a:ext cx="3703320" cy="95250"/>
          </a:xfrm>
          <a:custGeom>
            <a:avLst/>
            <a:gdLst/>
            <a:ahLst/>
            <a:cxnLst/>
            <a:rect l="l" t="t" r="r" b="b"/>
            <a:pathLst>
              <a:path w="3703320" h="95250">
                <a:moveTo>
                  <a:pt x="3703319" y="0"/>
                </a:moveTo>
                <a:lnTo>
                  <a:pt x="0" y="0"/>
                </a:lnTo>
                <a:lnTo>
                  <a:pt x="0" y="94997"/>
                </a:lnTo>
                <a:lnTo>
                  <a:pt x="3703319" y="94997"/>
                </a:lnTo>
                <a:lnTo>
                  <a:pt x="3703319" y="0"/>
                </a:lnTo>
                <a:close/>
              </a:path>
            </a:pathLst>
          </a:custGeom>
          <a:solidFill>
            <a:srgbClr val="4653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1830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3703318" y="0"/>
                </a:moveTo>
                <a:lnTo>
                  <a:pt x="0" y="0"/>
                </a:lnTo>
                <a:lnTo>
                  <a:pt x="0" y="91439"/>
                </a:lnTo>
                <a:lnTo>
                  <a:pt x="3703318" y="91439"/>
                </a:lnTo>
                <a:lnTo>
                  <a:pt x="3703318" y="0"/>
                </a:lnTo>
                <a:close/>
              </a:path>
            </a:pathLst>
          </a:custGeom>
          <a:solidFill>
            <a:srgbClr val="C38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42147" y="453642"/>
            <a:ext cx="3703320" cy="99060"/>
          </a:xfrm>
          <a:custGeom>
            <a:avLst/>
            <a:gdLst/>
            <a:ahLst/>
            <a:cxnLst/>
            <a:rect l="l" t="t" r="r" b="b"/>
            <a:pathLst>
              <a:path w="3703320" h="99059">
                <a:moveTo>
                  <a:pt x="3703319" y="0"/>
                </a:moveTo>
                <a:lnTo>
                  <a:pt x="0" y="0"/>
                </a:lnTo>
                <a:lnTo>
                  <a:pt x="0" y="98554"/>
                </a:lnTo>
                <a:lnTo>
                  <a:pt x="3703319" y="98554"/>
                </a:lnTo>
                <a:lnTo>
                  <a:pt x="3703319" y="0"/>
                </a:lnTo>
                <a:close/>
              </a:path>
            </a:pathLst>
          </a:custGeom>
          <a:solidFill>
            <a:srgbClr val="96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0252" y="2523235"/>
            <a:ext cx="2960370" cy="306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135" marR="5080" indent="-306070">
              <a:lnSpc>
                <a:spcPct val="121100"/>
              </a:lnSpc>
              <a:spcBef>
                <a:spcPts val="100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50" dirty="0">
                <a:solidFill>
                  <a:srgbClr val="FFFFFF"/>
                </a:solidFill>
                <a:latin typeface="Trebuchet MS"/>
                <a:cs typeface="Trebuchet MS"/>
              </a:rPr>
              <a:t>Was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gibt</a:t>
            </a:r>
            <a:r>
              <a:rPr sz="18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rebuchet MS"/>
                <a:cs typeface="Trebuchet MS"/>
              </a:rPr>
              <a:t>meinem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Trebuchet MS"/>
                <a:cs typeface="Trebuchet MS"/>
              </a:rPr>
              <a:t>Leben </a:t>
            </a:r>
            <a:r>
              <a:rPr sz="1800" spc="135" dirty="0">
                <a:solidFill>
                  <a:srgbClr val="FFFFFF"/>
                </a:solidFill>
                <a:latin typeface="Trebuchet MS"/>
                <a:cs typeface="Trebuchet MS"/>
              </a:rPr>
              <a:t>Sinn?</a:t>
            </a:r>
            <a:endParaRPr sz="1800">
              <a:latin typeface="Trebuchet MS"/>
              <a:cs typeface="Trebuchet MS"/>
            </a:endParaRPr>
          </a:p>
          <a:p>
            <a:pPr marL="318135" marR="639445" indent="-306070">
              <a:lnSpc>
                <a:spcPct val="120000"/>
              </a:lnSpc>
              <a:spcBef>
                <a:spcPts val="1105"/>
              </a:spcBef>
              <a:buClr>
                <a:srgbClr val="C38E4D"/>
              </a:buClr>
              <a:buSzPct val="94444"/>
              <a:buFont typeface="Wingdings 2"/>
              <a:buChar char="■"/>
              <a:tabLst>
                <a:tab pos="318135" algn="l"/>
              </a:tabLst>
            </a:pPr>
            <a:r>
              <a:rPr sz="1800" spc="110" dirty="0">
                <a:solidFill>
                  <a:srgbClr val="FFFFFF"/>
                </a:solidFill>
                <a:latin typeface="Trebuchet MS"/>
                <a:cs typeface="Trebuchet MS"/>
              </a:rPr>
              <a:t>Wohin</a:t>
            </a:r>
            <a:r>
              <a:rPr sz="18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FFFF"/>
                </a:solidFill>
                <a:latin typeface="Trebuchet MS"/>
                <a:cs typeface="Trebuchet MS"/>
              </a:rPr>
              <a:t>geht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Trebuchet MS"/>
                <a:cs typeface="Trebuchet MS"/>
              </a:rPr>
              <a:t>meine </a:t>
            </a:r>
            <a:r>
              <a:rPr sz="1800" spc="60" dirty="0">
                <a:solidFill>
                  <a:srgbClr val="FFFFFF"/>
                </a:solidFill>
                <a:latin typeface="Trebuchet MS"/>
                <a:cs typeface="Trebuchet MS"/>
              </a:rPr>
              <a:t>Lebensreise?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800">
              <a:latin typeface="Trebuchet MS"/>
              <a:cs typeface="Trebuchet MS"/>
            </a:endParaRPr>
          </a:p>
          <a:p>
            <a:pPr marL="318135" marR="10795" indent="-306070">
              <a:lnSpc>
                <a:spcPct val="120600"/>
              </a:lnSpc>
              <a:spcBef>
                <a:spcPts val="5"/>
              </a:spcBef>
              <a:buClr>
                <a:srgbClr val="C38E4D"/>
              </a:buClr>
              <a:buSzPct val="94444"/>
              <a:buFont typeface="Arial"/>
              <a:buChar char="►"/>
              <a:tabLst>
                <a:tab pos="318135" algn="l"/>
              </a:tabLst>
            </a:pP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Vor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5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10" dirty="0">
                <a:solidFill>
                  <a:srgbClr val="FFFFFF"/>
                </a:solidFill>
                <a:latin typeface="Verdana"/>
                <a:cs typeface="Verdana"/>
              </a:rPr>
              <a:t>Hintergrund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der </a:t>
            </a:r>
            <a:r>
              <a:rPr sz="1800" i="1" spc="-165" dirty="0">
                <a:solidFill>
                  <a:srgbClr val="FFFFFF"/>
                </a:solidFill>
                <a:latin typeface="Verdana"/>
                <a:cs typeface="Verdana"/>
              </a:rPr>
              <a:t>je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14" dirty="0">
                <a:solidFill>
                  <a:srgbClr val="FFFFFF"/>
                </a:solidFill>
                <a:latin typeface="Verdana"/>
                <a:cs typeface="Verdana"/>
              </a:rPr>
              <a:t>eigenen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Erfahrung 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nach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Gott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fragen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241830" y="601884"/>
            <a:ext cx="7302500" cy="5799455"/>
            <a:chOff x="4241830" y="601884"/>
            <a:chExt cx="7302500" cy="579945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1830" y="601884"/>
              <a:ext cx="3703319" cy="25767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3274" y="3813834"/>
              <a:ext cx="3651874" cy="25767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7125" y="601884"/>
              <a:ext cx="3492500" cy="25767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51642" y="3824395"/>
              <a:ext cx="3492500" cy="25767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6592" y="2407443"/>
              <a:ext cx="2951967" cy="22118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4A210B80A9254AB36F55FF98861F43" ma:contentTypeVersion="17" ma:contentTypeDescription="Ein neues Dokument erstellen." ma:contentTypeScope="" ma:versionID="eb9cfa2dd156408dff1a4a7831ce3caa">
  <xsd:schema xmlns:xsd="http://www.w3.org/2001/XMLSchema" xmlns:xs="http://www.w3.org/2001/XMLSchema" xmlns:p="http://schemas.microsoft.com/office/2006/metadata/properties" xmlns:ns2="906070dc-348d-488f-92c1-e5706f446a4a" xmlns:ns3="e646135e-afaf-4f8e-8f36-298205225c6f" targetNamespace="http://schemas.microsoft.com/office/2006/metadata/properties" ma:root="true" ma:fieldsID="fe84b68da54500d2c5d5451558d36157" ns2:_="" ns3:_="">
    <xsd:import namespace="906070dc-348d-488f-92c1-e5706f446a4a"/>
    <xsd:import namespace="e646135e-afaf-4f8e-8f36-298205225c6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Datum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070dc-348d-488f-92c1-e5706f446a4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c43bc1e-3fb7-4b2a-a874-ed8678a294f2}" ma:internalName="TaxCatchAll" ma:showField="CatchAllData" ma:web="906070dc-348d-488f-92c1-e5706f446a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6135e-afaf-4f8e-8f36-298205225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4c930fe5-1d79-4f1e-864d-9c3caa46a9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Datum" ma:index="23" nillable="true" ma:displayName="Datum" ma:format="DateOnly" ma:internalName="Datum">
      <xsd:simpleType>
        <xsd:restriction base="dms:DateTim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06070dc-348d-488f-92c1-e5706f446a4a" xsi:nil="true"/>
    <Datum xmlns="e646135e-afaf-4f8e-8f36-298205225c6f" xsi:nil="true"/>
    <lcf76f155ced4ddcb4097134ff3c332f xmlns="e646135e-afaf-4f8e-8f36-298205225c6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5BEA00-306A-45FB-AA14-4A4F755EE950}"/>
</file>

<file path=customXml/itemProps2.xml><?xml version="1.0" encoding="utf-8"?>
<ds:datastoreItem xmlns:ds="http://schemas.openxmlformats.org/officeDocument/2006/customXml" ds:itemID="{4F439862-E00D-42AE-B155-BAC6100C0056}"/>
</file>

<file path=customXml/itemProps3.xml><?xml version="1.0" encoding="utf-8"?>
<ds:datastoreItem xmlns:ds="http://schemas.openxmlformats.org/officeDocument/2006/customXml" ds:itemID="{1E31E702-A11F-49CF-BC67-AABA46C568B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484</Words>
  <Application>Microsoft Office PowerPoint</Application>
  <PresentationFormat>Breitbild</PresentationFormat>
  <Paragraphs>75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Trebuchet MS</vt:lpstr>
      <vt:lpstr>Verdana</vt:lpstr>
      <vt:lpstr>Wingdings 2</vt:lpstr>
      <vt:lpstr>Office Theme</vt:lpstr>
      <vt:lpstr>PowerPoint-Präsentation</vt:lpstr>
      <vt:lpstr>PowerPoint-Präsentation</vt:lpstr>
      <vt:lpstr>TEILNEHMER* INNEN</vt:lpstr>
      <vt:lpstr>NOTEN</vt:lpstr>
      <vt:lpstr>SONSTIGES</vt:lpstr>
      <vt:lpstr>THEMEN UND HERAUSFORDERUNGEN</vt:lpstr>
      <vt:lpstr>PowerPoint-Präsentation</vt:lpstr>
      <vt:lpstr>THEMEN UND HERAUSFORDERUNGEN</vt:lpstr>
      <vt:lpstr>THEMEN UND HERAUSFORDERUNGEN</vt:lpstr>
      <vt:lpstr>THEMEN UND HERAUSFORDERUNGEN</vt:lpstr>
      <vt:lpstr>THEMEN UND HERAUSFORDERUNGEN</vt:lpstr>
      <vt:lpstr>THEMEN UND HERAUSFORDERUNGEN</vt:lpstr>
      <vt:lpstr>THEMEN UND HERAUSFORDERUNGEN</vt:lpstr>
      <vt:lpstr>VERBINDLICHE SCHWERPUNKTTHEMEN FÜR DAS SCHRIFTLICHE ABITUR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Gabriele Klingberg</dc:creator>
  <cp:lastModifiedBy>Kleibert, Juliane</cp:lastModifiedBy>
  <cp:revision>1</cp:revision>
  <dcterms:created xsi:type="dcterms:W3CDTF">2025-02-04T11:45:31Z</dcterms:created>
  <dcterms:modified xsi:type="dcterms:W3CDTF">2025-02-04T15:16:05Z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2022-08-15T00:00:00Z</vt:filetime>
  </property>
  <property fmtid="{D5CDD505-2E9C-101B-9397-08002B2CF9AE}" pid="3" name="LastSaved">
    <vt:filetime>2025-02-04T00:00:00Z</vt:filetime>
  </property>
  <property fmtid="{D5CDD505-2E9C-101B-9397-08002B2CF9AE}" pid="4" name="Producer">
    <vt:lpwstr>macOS Version 11.6.8 (Build 20G730) Quartz PDFContext</vt:lpwstr>
  </property>
  <property fmtid="{D5CDD505-2E9C-101B-9397-08002B2CF9AE}" pid="5" name="MSIP_Label_f7d05a01-8ac7-4326-b275-7b803ce1e6f0_Enabled">
    <vt:lpwstr>true</vt:lpwstr>
  </property>
  <property fmtid="{D5CDD505-2E9C-101B-9397-08002B2CF9AE}" pid="6" name="MSIP_Label_f7d05a01-8ac7-4326-b275-7b803ce1e6f0_SetDate">
    <vt:lpwstr>2025-02-04T15:15:52Z</vt:lpwstr>
  </property>
  <property fmtid="{D5CDD505-2E9C-101B-9397-08002B2CF9AE}" pid="7" name="MSIP_Label_f7d05a01-8ac7-4326-b275-7b803ce1e6f0_Method">
    <vt:lpwstr>Standard</vt:lpwstr>
  </property>
  <property fmtid="{D5CDD505-2E9C-101B-9397-08002B2CF9AE}" pid="8" name="MSIP_Label_f7d05a01-8ac7-4326-b275-7b803ce1e6f0_Name">
    <vt:lpwstr>Vertraulich</vt:lpwstr>
  </property>
  <property fmtid="{D5CDD505-2E9C-101B-9397-08002B2CF9AE}" pid="9" name="MSIP_Label_f7d05a01-8ac7-4326-b275-7b803ce1e6f0_SiteId">
    <vt:lpwstr>a060ce58-6193-41ee-8f96-2f23b57cca5d</vt:lpwstr>
  </property>
  <property fmtid="{D5CDD505-2E9C-101B-9397-08002B2CF9AE}" pid="10" name="MSIP_Label_f7d05a01-8ac7-4326-b275-7b803ce1e6f0_ActionId">
    <vt:lpwstr>0e53dd3b-6581-4f64-8292-316de891aaa2</vt:lpwstr>
  </property>
  <property fmtid="{D5CDD505-2E9C-101B-9397-08002B2CF9AE}" pid="11" name="MSIP_Label_f7d05a01-8ac7-4326-b275-7b803ce1e6f0_ContentBits">
    <vt:lpwstr>0</vt:lpwstr>
  </property>
  <property fmtid="{D5CDD505-2E9C-101B-9397-08002B2CF9AE}" pid="12" name="ContentTypeId">
    <vt:lpwstr>0x0101003D4A210B80A9254AB36F55FF98861F43</vt:lpwstr>
  </property>
</Properties>
</file>