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61" r:id="rId4"/>
    <p:sldId id="262" r:id="rId5"/>
    <p:sldId id="265" r:id="rId6"/>
    <p:sldId id="269" r:id="rId7"/>
    <p:sldId id="276" r:id="rId8"/>
    <p:sldId id="277" r:id="rId9"/>
    <p:sldId id="274" r:id="rId10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51" autoAdjust="0"/>
  </p:normalViewPr>
  <p:slideViewPr>
    <p:cSldViewPr>
      <p:cViewPr varScale="1">
        <p:scale>
          <a:sx n="123" d="100"/>
          <a:sy n="123" d="100"/>
        </p:scale>
        <p:origin x="125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17F869C0-14DB-48D3-9BC7-9520221E8802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de-DE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61B40D2A-2002-485A-A6DA-3A1A6B63B882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B40D2A-2002-485A-A6DA-3A1A6B63B882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2272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Diese Folie gilt so nicht, wenn in der Mittelstufe konfessionell-kooperativ unterrichtet wurde.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B40D2A-2002-485A-A6DA-3A1A6B63B882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77864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B40D2A-2002-485A-A6DA-3A1A6B63B882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1912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298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5299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55300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5301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de-DE"/>
              </a:p>
            </p:txBody>
          </p:sp>
        </p:grpSp>
        <p:grpSp>
          <p:nvGrpSpPr>
            <p:cNvPr id="55302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55303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55304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de-DE"/>
              </a:p>
            </p:txBody>
          </p:sp>
        </p:grpSp>
        <p:sp>
          <p:nvSpPr>
            <p:cNvPr id="55305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5306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55307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5530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5530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55310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de-DE"/>
          </a:p>
        </p:txBody>
      </p:sp>
      <p:sp>
        <p:nvSpPr>
          <p:cNvPr id="55311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de-DE"/>
          </a:p>
        </p:txBody>
      </p:sp>
      <p:sp>
        <p:nvSpPr>
          <p:cNvPr id="55312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176A1B8-AB96-4BD8-89CA-A302B1B8D2C7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9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530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59B25B-4C70-471E-8B2F-D8BA9BEEE70B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9464AE-9FEB-4BE0-9B1D-17709DC82876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A8BFAE-3F99-4E07-A851-A1E161E9ED50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AA10F0-025B-45D3-A491-ED8D2B0FAFFD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BB63A8-460E-4C2D-8A7E-7E0C437E973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5831CA-3D07-411A-8F15-F3FF76A0C48C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63B6F5-DE51-4E87-B7AC-C33EE50694ED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762439-4464-4354-9E25-056A3EA25264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AD6C4C-54D7-4AF3-8BB3-7CBC39473B02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3E0511-EDDE-406F-9394-0911BA5F1BB7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de-DE" sz="2400"/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de-DE" sz="2400"/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de-DE" sz="2400"/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de-DE" sz="2400"/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de-DE" sz="2400"/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de-DE" sz="2400"/>
          </a:p>
        </p:txBody>
      </p:sp>
      <p:sp>
        <p:nvSpPr>
          <p:cNvPr id="5428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de-DE" sz="2400"/>
          </a:p>
        </p:txBody>
      </p:sp>
      <p:sp>
        <p:nvSpPr>
          <p:cNvPr id="542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542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428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/>
          </a:p>
        </p:txBody>
      </p:sp>
      <p:sp>
        <p:nvSpPr>
          <p:cNvPr id="5428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de-DE"/>
          </a:p>
        </p:txBody>
      </p:sp>
      <p:sp>
        <p:nvSpPr>
          <p:cNvPr id="542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369FD20-1787-44BD-A348-56E4845E7A51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2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28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28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28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28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28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Leistungsfach Religion* in der Kursstufe (Abitur 2022)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0272" y="5445224"/>
            <a:ext cx="1335140" cy="646232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66FCD554-9595-4B3C-B225-1362745C135F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846" y="5469154"/>
            <a:ext cx="1039507" cy="806623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5348A107-A2B5-4116-AD49-160BE738B5A2}"/>
              </a:ext>
            </a:extLst>
          </p:cNvPr>
          <p:cNvSpPr txBox="1"/>
          <p:nvPr/>
        </p:nvSpPr>
        <p:spPr>
          <a:xfrm>
            <a:off x="1510353" y="3990529"/>
            <a:ext cx="6518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*Evangelische Religionslehre und Katholische Religionslehre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188640"/>
            <a:ext cx="7793037" cy="1462087"/>
          </a:xfrm>
        </p:spPr>
        <p:txBody>
          <a:bodyPr/>
          <a:lstStyle/>
          <a:p>
            <a:r>
              <a:rPr lang="de-DE" sz="4000" dirty="0"/>
              <a:t>In welchem Aufgabenfeld liegt Ev./Kath. Religionslehre?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16016" y="2204864"/>
            <a:ext cx="3960440" cy="3643535"/>
          </a:xfrm>
        </p:spPr>
        <p:txBody>
          <a:bodyPr/>
          <a:lstStyle/>
          <a:p>
            <a:r>
              <a:rPr lang="de-DE" sz="2800" dirty="0"/>
              <a:t>Geschichte</a:t>
            </a:r>
          </a:p>
          <a:p>
            <a:r>
              <a:rPr lang="de-DE" sz="2800" dirty="0"/>
              <a:t>Geographie</a:t>
            </a:r>
          </a:p>
          <a:p>
            <a:r>
              <a:rPr lang="de-DE" sz="2800" dirty="0"/>
              <a:t>Gemeinschaftskunde</a:t>
            </a:r>
          </a:p>
          <a:p>
            <a:r>
              <a:rPr lang="de-DE" sz="2800" dirty="0"/>
              <a:t>Wirtschaft</a:t>
            </a:r>
          </a:p>
          <a:p>
            <a:r>
              <a:rPr lang="de-DE" sz="2800" dirty="0"/>
              <a:t>Religionslehre</a:t>
            </a:r>
          </a:p>
          <a:p>
            <a:r>
              <a:rPr lang="de-DE" sz="2800" dirty="0"/>
              <a:t>Ethik</a:t>
            </a:r>
          </a:p>
        </p:txBody>
      </p:sp>
      <p:sp>
        <p:nvSpPr>
          <p:cNvPr id="2" name="Rechteck 1"/>
          <p:cNvSpPr/>
          <p:nvPr/>
        </p:nvSpPr>
        <p:spPr>
          <a:xfrm>
            <a:off x="755576" y="2708920"/>
            <a:ext cx="388843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kern="0" dirty="0">
                <a:solidFill>
                  <a:srgbClr val="333399"/>
                </a:solidFill>
                <a:latin typeface="Tahoma"/>
                <a:ea typeface="+mj-ea"/>
                <a:cs typeface="Arial"/>
              </a:rPr>
              <a:t>Gesellschafts-wissenschaftliches Aufgabenfeld II</a:t>
            </a:r>
          </a:p>
          <a:p>
            <a:endParaRPr lang="de-DE" dirty="0"/>
          </a:p>
          <a:p>
            <a:endParaRPr lang="de-DE" dirty="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2280" y="5661248"/>
            <a:ext cx="1335140" cy="646232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51051F95-FC53-4C89-9C79-BF0B8FFB74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7411" y="5581993"/>
            <a:ext cx="1036410" cy="8047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60648"/>
            <a:ext cx="7793037" cy="1462087"/>
          </a:xfrm>
        </p:spPr>
        <p:txBody>
          <a:bodyPr/>
          <a:lstStyle/>
          <a:p>
            <a:r>
              <a:rPr lang="de-DE" sz="3600" dirty="0"/>
              <a:t>Was ist im Leistungsfach (ev. oder </a:t>
            </a:r>
            <a:r>
              <a:rPr lang="de-DE" sz="3600"/>
              <a:t>kath.) Religion </a:t>
            </a:r>
            <a:r>
              <a:rPr lang="de-DE" sz="3600" dirty="0"/>
              <a:t>anders als in der Mittelstufe?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50938" y="1988840"/>
            <a:ext cx="7165478" cy="432048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de-DE" sz="2800" dirty="0"/>
              <a:t>Evangelische und katholische Schülerinnen und Schüler werden gemeinsam unterrichtet. </a:t>
            </a:r>
          </a:p>
          <a:p>
            <a:pPr>
              <a:buFont typeface="Wingdings" pitchFamily="2" charset="2"/>
              <a:buNone/>
            </a:pPr>
            <a:endParaRPr lang="de-DE" sz="1200" dirty="0"/>
          </a:p>
          <a:p>
            <a:pPr>
              <a:buNone/>
            </a:pPr>
            <a:r>
              <a:rPr lang="de-DE" sz="2800" dirty="0"/>
              <a:t>Das Leistungsfach Religionslehre (ev. oder kath.) ist fünfstündig.</a:t>
            </a:r>
          </a:p>
          <a:p>
            <a:pPr>
              <a:buFont typeface="Wingdings" pitchFamily="2" charset="2"/>
              <a:buNone/>
            </a:pPr>
            <a:endParaRPr lang="de-DE" sz="1200" dirty="0"/>
          </a:p>
          <a:p>
            <a:pPr>
              <a:buFont typeface="Wingdings" pitchFamily="2" charset="2"/>
              <a:buNone/>
            </a:pPr>
            <a:r>
              <a:rPr lang="de-DE" sz="2800" dirty="0"/>
              <a:t>Der Aufwand gestaltet sich wie in anderen fünfstündigen Fächern (Hausaufgaben Klausuren, Abiturprüfung).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2280" y="5805264"/>
            <a:ext cx="1335140" cy="64623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7979A207-477B-4153-8F84-EA4D8DB7B14F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38" y="5748343"/>
            <a:ext cx="895491" cy="80662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Welchen Fragen begegne ich im Religionsunterricht?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500556" y="2132856"/>
            <a:ext cx="8247908" cy="320087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/>
            <a:r>
              <a:rPr lang="de-DE" i="1" dirty="0"/>
              <a:t>….Zum Beispiel: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de-DE" dirty="0"/>
              <a:t>Wann ist ein Mensch ein Mensch?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de-DE" dirty="0"/>
              <a:t>Warum müssen Menschen leiden?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de-DE" dirty="0"/>
              <a:t>Was kommt nach dem Tod?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de-DE" dirty="0"/>
              <a:t>Brauchen wir die Kirche um an Gott zu glauben?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de-DE" dirty="0"/>
              <a:t>Meinen alle Religionen denselben Gott? 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de-DE" dirty="0"/>
              <a:t>Was sagen Bibel, Christentum, Philosophie und andere Religionen dazu?</a:t>
            </a:r>
          </a:p>
          <a:p>
            <a:pPr>
              <a:spcBef>
                <a:spcPts val="600"/>
              </a:spcBef>
            </a:pPr>
            <a:r>
              <a:rPr lang="de-DE" dirty="0"/>
              <a:t>    </a:t>
            </a:r>
          </a:p>
          <a:p>
            <a:pPr>
              <a:spcBef>
                <a:spcPts val="600"/>
              </a:spcBef>
            </a:pPr>
            <a:r>
              <a:rPr lang="de-DE" b="1" dirty="0"/>
              <a:t>       Wie denke ich selbst darüber?</a:t>
            </a:r>
            <a:endParaRPr lang="de-DE" b="1" i="1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6296" y="5733256"/>
            <a:ext cx="1335140" cy="646232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925EFBA6-DC6A-4C37-8751-9FD3AE95933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184" y="5717728"/>
            <a:ext cx="1039507" cy="80662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Welche Themen werden behandelt?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de-DE" sz="2400" dirty="0"/>
              <a:t>Wissen und Glauben</a:t>
            </a:r>
            <a:r>
              <a:rPr lang="de-DE" dirty="0"/>
              <a:t>*  </a:t>
            </a:r>
            <a:r>
              <a:rPr lang="de-DE" sz="2400" dirty="0"/>
              <a:t>(kath.)</a:t>
            </a:r>
            <a:r>
              <a:rPr lang="de-DE" dirty="0"/>
              <a:t>/ </a:t>
            </a:r>
            <a:r>
              <a:rPr lang="de-DE" sz="2400" dirty="0"/>
              <a:t>Wirklichkeit</a:t>
            </a:r>
            <a:r>
              <a:rPr lang="de-DE" dirty="0"/>
              <a:t>* </a:t>
            </a:r>
            <a:r>
              <a:rPr lang="de-DE" sz="2400" dirty="0"/>
              <a:t>(ev.)</a:t>
            </a:r>
            <a:endParaRPr lang="de-DE" dirty="0"/>
          </a:p>
          <a:p>
            <a:pPr>
              <a:lnSpc>
                <a:spcPct val="80000"/>
              </a:lnSpc>
            </a:pPr>
            <a:r>
              <a:rPr lang="de-DE" sz="2400" dirty="0"/>
              <a:t>Kirche</a:t>
            </a:r>
            <a:r>
              <a:rPr lang="de-DE" dirty="0"/>
              <a:t>*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de-DE" sz="1400" dirty="0"/>
          </a:p>
          <a:p>
            <a:pPr marL="0" indent="0">
              <a:lnSpc>
                <a:spcPct val="80000"/>
              </a:lnSpc>
              <a:buNone/>
            </a:pPr>
            <a:r>
              <a:rPr lang="de-DE" sz="2400" dirty="0"/>
              <a:t>Auswahl aus</a:t>
            </a:r>
          </a:p>
          <a:p>
            <a:pPr>
              <a:lnSpc>
                <a:spcPct val="80000"/>
              </a:lnSpc>
            </a:pPr>
            <a:r>
              <a:rPr lang="de-DE" sz="2400" dirty="0"/>
              <a:t>Die Frage nach Gott</a:t>
            </a:r>
          </a:p>
          <a:p>
            <a:pPr>
              <a:lnSpc>
                <a:spcPct val="80000"/>
              </a:lnSpc>
            </a:pPr>
            <a:r>
              <a:rPr lang="de-DE" sz="2400" dirty="0"/>
              <a:t>Gerechtigkeit</a:t>
            </a:r>
          </a:p>
          <a:p>
            <a:pPr>
              <a:lnSpc>
                <a:spcPct val="80000"/>
              </a:lnSpc>
            </a:pPr>
            <a:r>
              <a:rPr lang="de-DE" sz="2400" dirty="0"/>
              <a:t>Mensch sein </a:t>
            </a:r>
          </a:p>
          <a:p>
            <a:pPr>
              <a:lnSpc>
                <a:spcPct val="80000"/>
              </a:lnSpc>
            </a:pPr>
            <a:r>
              <a:rPr lang="de-DE" sz="2400" dirty="0"/>
              <a:t>Jesus Christus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de-DE" sz="1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de-DE" dirty="0"/>
              <a:t>* </a:t>
            </a:r>
            <a:r>
              <a:rPr lang="de-DE" sz="1800" dirty="0"/>
              <a:t>Schwerpunktthemen für das Abitur 2022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8304" y="5809397"/>
            <a:ext cx="1335140" cy="64623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4B3112F8-A9CF-48E8-BD96-3662C31C486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661248"/>
            <a:ext cx="1039255" cy="85456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692150"/>
            <a:ext cx="7078663" cy="1143000"/>
          </a:xfrm>
        </p:spPr>
        <p:txBody>
          <a:bodyPr/>
          <a:lstStyle/>
          <a:p>
            <a:r>
              <a:rPr lang="de-DE" sz="4000" dirty="0"/>
              <a:t>Welche Fähigkeiten werden in Religion besonders gefördert?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2188" y="2204864"/>
            <a:ext cx="8229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de-DE" sz="2200" dirty="0"/>
              <a:t>u.a.: </a:t>
            </a:r>
          </a:p>
          <a:p>
            <a:r>
              <a:rPr lang="de-DE" sz="2200" dirty="0"/>
              <a:t>religiös bedeutsame Phänomene wahrnehmen und beschreiben</a:t>
            </a:r>
          </a:p>
          <a:p>
            <a:r>
              <a:rPr lang="de-DE" sz="2200" dirty="0"/>
              <a:t>religiöse Sprache verstehen und deuten</a:t>
            </a:r>
          </a:p>
          <a:p>
            <a:r>
              <a:rPr lang="de-DE" sz="2200" dirty="0"/>
              <a:t>in religiösen und ethischen Fragen begründet Stellung nehmen</a:t>
            </a:r>
          </a:p>
          <a:p>
            <a:r>
              <a:rPr lang="de-DE" sz="2200" dirty="0"/>
              <a:t>mit anderen kommunizieren</a:t>
            </a:r>
          </a:p>
          <a:p>
            <a:r>
              <a:rPr lang="de-DE" sz="2200" dirty="0"/>
              <a:t>theologisch reflektieren</a:t>
            </a:r>
          </a:p>
          <a:p>
            <a:r>
              <a:rPr lang="de-DE" sz="2200" dirty="0"/>
              <a:t>auskunftsfähig sein in Fragen der Religion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4288" y="5733256"/>
            <a:ext cx="1335140" cy="646232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F6109565-1BED-447C-9AB9-4C8605E30CEF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5877272"/>
            <a:ext cx="974678" cy="69188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dirty="0"/>
              <a:t>Wie ist der Kurs organisiert?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8270" y="1916832"/>
            <a:ext cx="8415536" cy="4114800"/>
          </a:xfrm>
        </p:spPr>
        <p:txBody>
          <a:bodyPr/>
          <a:lstStyle/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1800" dirty="0"/>
              <a:t>Es müssen genügend Schülerinnen und Schüler Religion als Leistungsfach (ev. oder kath. Religion) wählen. – Die Entscheidung, welche Zahl das konkret ist, trifft die Schulleitung.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1800" dirty="0"/>
              <a:t>Die Schülerinnen und Schüler der jeweils anderen Konfession können teilnehmen: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1800" dirty="0"/>
              <a:t>Evangelische Schülerinnen und Schüler nehmen am katholischen Leistungsfach teil. (Die Lehrkraft ist katholisch.)</a:t>
            </a:r>
          </a:p>
          <a:p>
            <a:pPr lvl="1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800" b="1" dirty="0"/>
              <a:t>oder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1800" dirty="0"/>
              <a:t>Katholische Schülerinnen und Schüler nehmen am evangelischen Leistungsfach teil. (Die Lehrkraft ist evangelisch.)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de-DE" sz="1800" dirty="0"/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1800" dirty="0"/>
              <a:t>Am Leistungsfach Religion können auch Schülerinnen und Schüler teilnehmen, die keiner christlichen Konfession angehören.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1800" dirty="0"/>
              <a:t>Alle Schülerinnen und Schüler müssen aber in Klasse 10 mindestens ein Halbjahr den Religionsunterricht besucht haben.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de-DE" sz="1400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0874" y="6101338"/>
            <a:ext cx="1191124" cy="576526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44DC4898-B103-427B-9068-119EF2DB307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270" y="6110472"/>
            <a:ext cx="739817" cy="576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827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de-DE" altLang="de-DE" sz="4000" dirty="0"/>
              <a:t>Wettbewerb Christentum und Kultur als besondere Lernleistung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323528" y="1988840"/>
            <a:ext cx="551514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600" dirty="0">
                <a:latin typeface="+mn-lt"/>
              </a:rPr>
              <a:t>Im Rahmen des Wettbewerbs soll es in besonderer Weise darum gehen</a:t>
            </a:r>
          </a:p>
          <a:p>
            <a:pPr marL="214313" indent="-21431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1600" dirty="0">
                <a:latin typeface="+mn-lt"/>
              </a:rPr>
              <a:t>die christliche Prägung unserer Kultur aufzuzeigen,</a:t>
            </a:r>
          </a:p>
          <a:p>
            <a:pPr marL="214313" indent="-21431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1600" dirty="0">
                <a:latin typeface="+mn-lt"/>
              </a:rPr>
              <a:t>die Wirkung christlicher Orientierungen im gesellschaftlichen Zusammenleben zu bestimmen und zu beurteilen,</a:t>
            </a:r>
          </a:p>
          <a:p>
            <a:pPr marL="214313" indent="-21431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1600" dirty="0">
                <a:latin typeface="+mn-lt"/>
              </a:rPr>
              <a:t>die Bedeutung christlicher Werte und Glaubensvorstellungen in einer pluralistischen Kultur zu ermessen,</a:t>
            </a:r>
          </a:p>
          <a:p>
            <a:pPr marL="214313" indent="-21431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1600" dirty="0">
                <a:latin typeface="+mn-lt"/>
              </a:rPr>
              <a:t>den generellen Zusammenhang von Religion und Kultur zu bedenken.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8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600" dirty="0">
                <a:latin typeface="+mn-lt"/>
              </a:rPr>
              <a:t>Darüber hinaus soll durch den Wettbewerb</a:t>
            </a:r>
          </a:p>
          <a:p>
            <a:pPr marL="214313" indent="-21431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1600" dirty="0">
                <a:latin typeface="+mn-lt"/>
              </a:rPr>
              <a:t>das selbständige wissenschaftliche Arbeiten unterstützt,</a:t>
            </a:r>
          </a:p>
          <a:p>
            <a:pPr marL="214313" indent="-21431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1600" dirty="0">
                <a:latin typeface="+mn-lt"/>
              </a:rPr>
              <a:t>interdisziplinäres Denken und Arbeiten gefördert,</a:t>
            </a:r>
          </a:p>
          <a:p>
            <a:pPr marL="214313" indent="-21431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1600" dirty="0">
                <a:latin typeface="+mn-lt"/>
              </a:rPr>
              <a:t>das Interesse an religiösen und interreligiösen Fragestellungen geweckt,</a:t>
            </a:r>
          </a:p>
          <a:p>
            <a:pPr marL="214313" indent="-214313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de-DE" sz="1600" dirty="0">
                <a:latin typeface="+mn-lt"/>
              </a:rPr>
              <a:t>ökumenische Zusammenarbeit intensiviert werden.</a:t>
            </a:r>
          </a:p>
        </p:txBody>
      </p:sp>
      <p:pic>
        <p:nvPicPr>
          <p:cNvPr id="1024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7173" y="2225279"/>
            <a:ext cx="2896790" cy="3488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Grafi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5568" y="6000503"/>
            <a:ext cx="1188823" cy="573074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2C8341B8-EBAD-4C5D-B967-868D98413C43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7173" y="5898532"/>
            <a:ext cx="915115" cy="647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957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br>
              <a:rPr lang="de-DE" sz="4000"/>
            </a:br>
            <a:br>
              <a:rPr lang="de-DE" sz="4000"/>
            </a:br>
            <a:br>
              <a:rPr lang="de-DE" sz="4000"/>
            </a:br>
            <a:br>
              <a:rPr lang="de-DE" sz="4000"/>
            </a:br>
            <a:br>
              <a:rPr lang="de-DE" sz="4000"/>
            </a:br>
            <a:endParaRPr lang="de-DE" sz="400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2852738"/>
            <a:ext cx="7772400" cy="19970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de-DE" dirty="0"/>
              <a:t>   Vielleicht </a:t>
            </a:r>
            <a:br>
              <a:rPr lang="de-DE" dirty="0"/>
            </a:br>
            <a:r>
              <a:rPr lang="de-DE" dirty="0"/>
              <a:t>ist das auch etwas für Sie …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5364088" y="4318898"/>
            <a:ext cx="3132138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/>
              <a:t>Für Nachfragen:</a:t>
            </a:r>
          </a:p>
          <a:p>
            <a:pPr>
              <a:spcBef>
                <a:spcPct val="50000"/>
              </a:spcBef>
            </a:pPr>
            <a:r>
              <a:rPr lang="de-DE" dirty="0"/>
              <a:t>Die Religionslehrkräfte an </a:t>
            </a:r>
            <a:r>
              <a:rPr lang="de-DE"/>
              <a:t>Ihrer Schule</a:t>
            </a:r>
            <a:endParaRPr lang="de-DE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2280" y="5669741"/>
            <a:ext cx="1335140" cy="646232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DE8380D2-2077-4812-A642-F95E77D0F2F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804" y="5716881"/>
            <a:ext cx="895491" cy="7346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</p:bldLst>
  </p:timing>
</p:sld>
</file>

<file path=ppt/theme/theme1.xml><?xml version="1.0" encoding="utf-8"?>
<a:theme xmlns:a="http://schemas.openxmlformats.org/drawingml/2006/main" name="Übergänge">
  <a:themeElements>
    <a:clrScheme name="Übergänge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Übergän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Übergäng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Übergänge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Übergänge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Übergänge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Übergäng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Übergäng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468</Words>
  <Application>Microsoft Office PowerPoint</Application>
  <PresentationFormat>Bildschirmpräsentation (4:3)</PresentationFormat>
  <Paragraphs>74</Paragraphs>
  <Slides>9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Arial</vt:lpstr>
      <vt:lpstr>Tahoma</vt:lpstr>
      <vt:lpstr>Wingdings</vt:lpstr>
      <vt:lpstr>Übergänge</vt:lpstr>
      <vt:lpstr>Leistungsfach Religion* in der Kursstufe (Abitur 2022)</vt:lpstr>
      <vt:lpstr>In welchem Aufgabenfeld liegt Ev./Kath. Religionslehre?</vt:lpstr>
      <vt:lpstr>Was ist im Leistungsfach (ev. oder kath.) Religion anders als in der Mittelstufe?</vt:lpstr>
      <vt:lpstr>Welchen Fragen begegne ich im Religionsunterricht?</vt:lpstr>
      <vt:lpstr>Welche Themen werden behandelt?</vt:lpstr>
      <vt:lpstr>Welche Fähigkeiten werden in Religion besonders gefördert?</vt:lpstr>
      <vt:lpstr>Wie ist der Kurs organisiert?</vt:lpstr>
      <vt:lpstr>Wettbewerb Christentum und Kultur als besondere Lernleistung</vt:lpstr>
      <vt:lpstr>     </vt:lpstr>
    </vt:vector>
  </TitlesOfParts>
  <Company>Marlies Berg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Kernfach Religion in der Kursstufe</dc:title>
  <dc:creator>Ulrich Löffler;Sabine Mirbach</dc:creator>
  <cp:lastModifiedBy>Loeffler, Ulrich</cp:lastModifiedBy>
  <cp:revision>60</cp:revision>
  <dcterms:created xsi:type="dcterms:W3CDTF">2010-01-12T08:13:15Z</dcterms:created>
  <dcterms:modified xsi:type="dcterms:W3CDTF">2020-02-12T08:19:34Z</dcterms:modified>
</cp:coreProperties>
</file>