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66" r:id="rId2"/>
    <p:sldId id="275" r:id="rId3"/>
    <p:sldId id="256" r:id="rId4"/>
    <p:sldId id="267" r:id="rId5"/>
    <p:sldId id="276" r:id="rId6"/>
    <p:sldId id="257" r:id="rId7"/>
    <p:sldId id="268" r:id="rId8"/>
    <p:sldId id="269" r:id="rId9"/>
    <p:sldId id="270" r:id="rId10"/>
    <p:sldId id="271" r:id="rId11"/>
    <p:sldId id="272" r:id="rId12"/>
    <p:sldId id="273" r:id="rId13"/>
    <p:sldId id="277" r:id="rId14"/>
    <p:sldId id="259" r:id="rId15"/>
    <p:sldId id="274" r:id="rId16"/>
    <p:sldId id="258" r:id="rId17"/>
    <p:sldId id="289" r:id="rId18"/>
    <p:sldId id="278" r:id="rId19"/>
    <p:sldId id="279" r:id="rId20"/>
    <p:sldId id="280" r:id="rId21"/>
    <p:sldId id="265" r:id="rId22"/>
    <p:sldId id="281" r:id="rId23"/>
    <p:sldId id="283" r:id="rId24"/>
    <p:sldId id="285" r:id="rId25"/>
    <p:sldId id="282" r:id="rId26"/>
    <p:sldId id="286" r:id="rId27"/>
    <p:sldId id="287" r:id="rId28"/>
    <p:sldId id="290" r:id="rId29"/>
  </p:sldIdLst>
  <p:sldSz cx="9144000" cy="6858000" type="screen4x3"/>
  <p:notesSz cx="6797675" cy="9926638"/>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5005" autoAdjust="0"/>
  </p:normalViewPr>
  <p:slideViewPr>
    <p:cSldViewPr>
      <p:cViewPr varScale="1">
        <p:scale>
          <a:sx n="93" d="100"/>
          <a:sy n="93" d="100"/>
        </p:scale>
        <p:origin x="870" y="84"/>
      </p:cViewPr>
      <p:guideLst>
        <p:guide orient="horz" pos="2160"/>
        <p:guide pos="2880"/>
      </p:guideLst>
    </p:cSldViewPr>
  </p:slideViewPr>
  <p:notesTextViewPr>
    <p:cViewPr>
      <p:scale>
        <a:sx n="100" d="100"/>
        <a:sy n="100" d="100"/>
      </p:scale>
      <p:origin x="0" y="0"/>
    </p:cViewPr>
  </p:notesTextViewPr>
  <p:notesViewPr>
    <p:cSldViewPr>
      <p:cViewPr>
        <p:scale>
          <a:sx n="200" d="100"/>
          <a:sy n="200" d="100"/>
        </p:scale>
        <p:origin x="144" y="-259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1BD3D2B9-956A-4F7E-9375-F8425DC8822B}" type="datetimeFigureOut">
              <a:rPr lang="de-DE" smtClean="0"/>
              <a:t>09.09.2020</a:t>
            </a:fld>
            <a:endParaRPr lang="de-DE"/>
          </a:p>
        </p:txBody>
      </p:sp>
      <p:sp>
        <p:nvSpPr>
          <p:cNvPr id="4" name="Folienbildplatzhalt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79768" y="4715153"/>
            <a:ext cx="5438140" cy="4466987"/>
          </a:xfrm>
          <a:prstGeom prst="rect">
            <a:avLst/>
          </a:prstGeom>
        </p:spPr>
        <p:txBody>
          <a:bodyPr vert="horz" lIns="91440" tIns="45720" rIns="91440" bIns="45720" rtlCol="0">
            <a:normAutofit/>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2C9601B1-8742-489F-B992-DCFCC2A60EE4}" type="slidenum">
              <a:rPr lang="de-DE" smtClean="0"/>
              <a:t>‹Nr.›</a:t>
            </a:fld>
            <a:endParaRPr lang="de-DE"/>
          </a:p>
        </p:txBody>
      </p:sp>
    </p:spTree>
    <p:extLst>
      <p:ext uri="{BB962C8B-B14F-4D97-AF65-F5344CB8AC3E}">
        <p14:creationId xmlns:p14="http://schemas.microsoft.com/office/powerpoint/2010/main" val="33046361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youtube.com/watch?v=e-qTavfc2iY"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www.youtube.com/watch?v=KzlSREk6trA"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spektrum.de/lexikon/philosophie/kohaerenztheorie/1071"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s://www.spektrum.de/lexikon/philosophie/konsenstheorie/1111"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www.pinterest.de/pin/643240759251647081/"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rnz.de/politik/karikatur_galerie,-Die-Karikatur-_mediagalid,8.html"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initiative.cc/Artikel/2014_09_03_Geschichte_des_Impfens.htm"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youtube.com/watch?v=sc8NIGKSc1M"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youtube.com/watch?v=TyXPd5yTI3s"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quod.lib.umich.edu/m/musart/x-umhs.26/thom-semmelweis___jpg"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50913" y="714375"/>
            <a:ext cx="4962525" cy="3722688"/>
          </a:xfrm>
        </p:spPr>
      </p:sp>
      <p:sp>
        <p:nvSpPr>
          <p:cNvPr id="3" name="Notizenplatzhalter 2"/>
          <p:cNvSpPr>
            <a:spLocks noGrp="1"/>
          </p:cNvSpPr>
          <p:nvPr>
            <p:ph type="body" idx="1"/>
          </p:nvPr>
        </p:nvSpPr>
        <p:spPr/>
        <p:txBody>
          <a:bodyPr/>
          <a:lstStyle/>
          <a:p>
            <a:endParaRPr lang="de-DE" dirty="0"/>
          </a:p>
          <a:p>
            <a:r>
              <a:rPr lang="de-DE" sz="1050" dirty="0"/>
              <a:t>Dieses spektakuläre Bild kann in mancherlei Hinsicht einige Eingangstüren zur Thematik öffnen. Man nähert sich   diesen Eingangstüren durch einige Fragen, die auch im Unterricht ein Diskursfeld eröffnen könnten, das sich um die Wahrheitsfrage aufbaut. </a:t>
            </a:r>
          </a:p>
          <a:p>
            <a:pPr marL="228600" indent="-228600" algn="just">
              <a:buAutoNum type="arabicPeriod"/>
            </a:pPr>
            <a:r>
              <a:rPr lang="de-DE" sz="1050" dirty="0"/>
              <a:t>Was sehen Sie? Und: wie denken Sie ist das, was Sie sehen zustande gekommen? (Man könnte zunächst an eine </a:t>
            </a:r>
            <a:r>
              <a:rPr lang="de-DE" sz="1050" dirty="0" err="1"/>
              <a:t>Photomontage</a:t>
            </a:r>
            <a:r>
              <a:rPr lang="de-DE" sz="1050" dirty="0"/>
              <a:t> denken. In Zeiten von Photoshop keine abwegige Annahme. „In Wirklichkeit“  ist dies aber die Photographie einer Lichtinstallation auf das Matterhorn, den wohl markantesten Berg der Alpen.) Damit ist die Tür für die Frage aufgemacht: Kann man die wirklichen Verhältnisse und Konstellationen von etwas (Photographisch) abbilden? </a:t>
            </a:r>
          </a:p>
          <a:p>
            <a:pPr marL="228600" indent="-228600" algn="just">
              <a:buAutoNum type="arabicPeriod"/>
            </a:pPr>
            <a:r>
              <a:rPr lang="de-DE" sz="1050" dirty="0"/>
              <a:t>Was bedeutet das Herz? (Wenn Sie jetzt nicht schon zeithistorisch informiert sind, dann könnten Sie nun annehmen: Hier geht es in Zeiten der spektakulären Heiratsanträge um einen aufwändigen  Liebesbeweis einen heiratswilligen Schweizers. „In Wirklichkeit“ handelt es sich um die Lichtinstallation   vom März 2020, das die Dankbarkeit gegenüber Krankenpflegepersonal „in Zeiten von Corona“ sichtbar machen soll.  Damit  ist die Tür für die Frage aufgemacht: Ist  ein Symbol, ein Satz, ein Text unter Absehung des jeweiligen Kontextes „wahr“. Wenn nein, warum ist das so? Wenn aber ja, wer oder was genau macht  das Symbol, den Satz, den Text wahr?</a:t>
            </a:r>
          </a:p>
          <a:p>
            <a:pPr marL="228600" indent="-228600" algn="just">
              <a:buAutoNum type="arabicPeriod"/>
            </a:pPr>
            <a:r>
              <a:rPr lang="de-DE" sz="1050" dirty="0"/>
              <a:t>Schließlich kann gefragt werden: Hätte man die Dankbarkeit gegenüber den Krankenschwestern und Krankenpflegern nicht auch anders ausdrücken können. Damit ist die Tür zur Frage aufgemacht: Ist dies also ein wahrer und wirklicher Dank oder „nur ein Symbol“, monströs groß zwar aber letztlich unverbindlich angesichts der Leistungen und Überlasten, die im Einsatz des Krankenpflegepersonals zutage traten?   </a:t>
            </a:r>
          </a:p>
          <a:p>
            <a:pPr marL="228600" indent="-228600" algn="just">
              <a:buAutoNum type="arabicPeriod"/>
            </a:pPr>
            <a:endParaRPr lang="de-DE" dirty="0"/>
          </a:p>
        </p:txBody>
      </p:sp>
      <p:sp>
        <p:nvSpPr>
          <p:cNvPr id="4" name="Foliennummernplatzhalter 3"/>
          <p:cNvSpPr>
            <a:spLocks noGrp="1"/>
          </p:cNvSpPr>
          <p:nvPr>
            <p:ph type="sldNum" sz="quarter" idx="5"/>
          </p:nvPr>
        </p:nvSpPr>
        <p:spPr/>
        <p:txBody>
          <a:bodyPr/>
          <a:lstStyle/>
          <a:p>
            <a:fld id="{2C9601B1-8742-489F-B992-DCFCC2A60EE4}" type="slidenum">
              <a:rPr lang="de-DE" smtClean="0"/>
              <a:t>1</a:t>
            </a:fld>
            <a:endParaRPr lang="de-DE"/>
          </a:p>
        </p:txBody>
      </p:sp>
    </p:spTree>
    <p:extLst>
      <p:ext uri="{BB962C8B-B14F-4D97-AF65-F5344CB8AC3E}">
        <p14:creationId xmlns:p14="http://schemas.microsoft.com/office/powerpoint/2010/main" val="24554236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just"/>
            <a:r>
              <a:rPr lang="de-DE" dirty="0"/>
              <a:t>Ein Element des </a:t>
            </a:r>
            <a:r>
              <a:rPr lang="de-DE" dirty="0" err="1"/>
              <a:t>Semmelweisschen</a:t>
            </a:r>
            <a:r>
              <a:rPr lang="de-DE" dirty="0"/>
              <a:t> Vorgehens, wenn auch nicht das entscheidende war Statistik. Er analysiert Totenscheine der verstorbenen Wöchnerinnen auf den beiden Stationen („Hebammen-Station“,  „Ärzte-Station“). Und er kommt  zu dem Ergebnis: Die Wöchnerinnen, die von Ärzten behandelt wurden, starben signifikant häufiger als jene, die von Hebammen behandelt wurden. </a:t>
            </a:r>
          </a:p>
          <a:p>
            <a:pPr algn="just"/>
            <a:r>
              <a:rPr lang="de-DE" dirty="0"/>
              <a:t>Diese Erkenntnis ist zwar die Brücke zur letztendlich relevanten Erkenntnis (Infektion durch Leichengift als Todesursache), aber der entscheidende  Weg kam durch detailliertere Schlussfolgerungen, die Semmelweis  schließlich die entscheidende Einsicht brachte. Ausgangspunkt war dabei der Tod eines Kollegen, der während einer </a:t>
            </a:r>
            <a:r>
              <a:rPr lang="de-DE" dirty="0" err="1"/>
              <a:t>Sezierungarbeit</a:t>
            </a:r>
            <a:r>
              <a:rPr lang="de-DE" dirty="0"/>
              <a:t> von einem Studenten minimal mit einem Skalpell verletzt. Trotz dieser äußerlichen Bagatelle verstarb der Arzt qualvoll mit den gleichen Symptomen wie die  Wöchnerinnen. </a:t>
            </a:r>
          </a:p>
          <a:p>
            <a:pPr algn="just"/>
            <a:endParaRPr lang="de-DE" b="1" dirty="0"/>
          </a:p>
          <a:p>
            <a:pPr algn="just"/>
            <a:r>
              <a:rPr lang="de-DE" b="1" dirty="0"/>
              <a:t>Medien zu Semmelweis: </a:t>
            </a:r>
          </a:p>
          <a:p>
            <a:pPr algn="just"/>
            <a:r>
              <a:rPr lang="de-DE" dirty="0"/>
              <a:t>1) Vgl. zu Semmelweiß auch die interessante Dokumentation: </a:t>
            </a:r>
          </a:p>
          <a:p>
            <a:pPr algn="just"/>
            <a:r>
              <a:rPr lang="de-DE" dirty="0"/>
              <a:t>Sternstunden der Medizin [</a:t>
            </a:r>
            <a:r>
              <a:rPr lang="de-DE" dirty="0">
                <a:hlinkClick r:id="rId3"/>
              </a:rPr>
              <a:t>https://www.youtube.com/watch?v=e-qTavfc2iY</a:t>
            </a:r>
            <a:r>
              <a:rPr lang="de-DE" dirty="0"/>
              <a:t>] dort Semmelweis ab 9:33).  </a:t>
            </a:r>
          </a:p>
          <a:p>
            <a:pPr algn="just"/>
            <a:r>
              <a:rPr lang="de-DE" dirty="0"/>
              <a:t>2) Ein etwas martialisch-melodramatischer Film ist die Produktion „Semmelweis – Retter der Mütter“ (D.1950). Eine Szene mit dem dramatischen Appell von Semmelweiß zum Händewaschen findet sich  auf </a:t>
            </a:r>
            <a:r>
              <a:rPr lang="de-DE" dirty="0" err="1"/>
              <a:t>Youtube</a:t>
            </a:r>
            <a:r>
              <a:rPr lang="de-DE" dirty="0"/>
              <a:t> hier: </a:t>
            </a:r>
            <a:r>
              <a:rPr lang="de-DE" dirty="0">
                <a:hlinkClick r:id="rId4"/>
              </a:rPr>
              <a:t>https://www.youtube.com/watch?v=KzlSREk6trA</a:t>
            </a:r>
            <a:r>
              <a:rPr lang="de-DE" dirty="0"/>
              <a:t> </a:t>
            </a:r>
          </a:p>
          <a:p>
            <a:pPr algn="just"/>
            <a:endParaRPr lang="de-DE" dirty="0"/>
          </a:p>
          <a:p>
            <a:pPr algn="just"/>
            <a:r>
              <a:rPr lang="de-DE" dirty="0"/>
              <a:t>3) Eine schriftliche Zusammenfassung bietet  </a:t>
            </a:r>
            <a:r>
              <a:rPr lang="de-DE" b="1" dirty="0"/>
              <a:t>M3</a:t>
            </a:r>
          </a:p>
          <a:p>
            <a:pPr algn="just"/>
            <a:endParaRPr lang="de-DE" dirty="0"/>
          </a:p>
          <a:p>
            <a:pPr algn="just"/>
            <a:endParaRPr lang="de-DE" dirty="0"/>
          </a:p>
          <a:p>
            <a:endParaRPr lang="de-DE" dirty="0"/>
          </a:p>
        </p:txBody>
      </p:sp>
      <p:sp>
        <p:nvSpPr>
          <p:cNvPr id="4" name="Foliennummernplatzhalter 3"/>
          <p:cNvSpPr>
            <a:spLocks noGrp="1"/>
          </p:cNvSpPr>
          <p:nvPr>
            <p:ph type="sldNum" sz="quarter" idx="5"/>
          </p:nvPr>
        </p:nvSpPr>
        <p:spPr/>
        <p:txBody>
          <a:bodyPr/>
          <a:lstStyle/>
          <a:p>
            <a:fld id="{2C9601B1-8742-489F-B992-DCFCC2A60EE4}" type="slidenum">
              <a:rPr lang="de-DE" smtClean="0"/>
              <a:t>10</a:t>
            </a:fld>
            <a:endParaRPr lang="de-DE"/>
          </a:p>
        </p:txBody>
      </p:sp>
    </p:spTree>
    <p:extLst>
      <p:ext uri="{BB962C8B-B14F-4D97-AF65-F5344CB8AC3E}">
        <p14:creationId xmlns:p14="http://schemas.microsoft.com/office/powerpoint/2010/main" val="8049578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2C9601B1-8742-489F-B992-DCFCC2A60EE4}" type="slidenum">
              <a:rPr lang="de-DE" smtClean="0"/>
              <a:t>11</a:t>
            </a:fld>
            <a:endParaRPr lang="de-DE"/>
          </a:p>
        </p:txBody>
      </p:sp>
    </p:spTree>
    <p:extLst>
      <p:ext uri="{BB962C8B-B14F-4D97-AF65-F5344CB8AC3E}">
        <p14:creationId xmlns:p14="http://schemas.microsoft.com/office/powerpoint/2010/main" val="36594033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just"/>
            <a:r>
              <a:rPr lang="de-DE" dirty="0"/>
              <a:t>So könnte eine zusammenfassende Gegenüberstellung für den Unterschied zwischen Verschwörungstheoretischem Verfahren und naturwissenschaftlicher Zugriffsweise sein. </a:t>
            </a:r>
          </a:p>
          <a:p>
            <a:pPr algn="just"/>
            <a:endParaRPr lang="de-DE" dirty="0"/>
          </a:p>
          <a:p>
            <a:pPr marL="0" marR="0" lvl="0" indent="0" algn="just" defTabSz="914400" rtl="0" eaLnBrk="1" fontAlgn="auto" latinLnBrk="0" hangingPunct="1">
              <a:lnSpc>
                <a:spcPct val="100000"/>
              </a:lnSpc>
              <a:spcBef>
                <a:spcPts val="0"/>
              </a:spcBef>
              <a:spcAft>
                <a:spcPts val="0"/>
              </a:spcAft>
              <a:buClrTx/>
              <a:buSzTx/>
              <a:buFontTx/>
              <a:buNone/>
              <a:tabLst/>
              <a:defRPr/>
            </a:pPr>
            <a:r>
              <a:rPr lang="de-DE" b="1" dirty="0"/>
              <a:t>Didaktische Perspektiven und Anregungen</a:t>
            </a:r>
            <a:r>
              <a:rPr lang="de-DE" dirty="0"/>
              <a:t>:   </a:t>
            </a:r>
          </a:p>
          <a:p>
            <a:pPr marL="228600" indent="-228600" algn="just">
              <a:buFont typeface="Arial" panose="020B0604020202020204" pitchFamily="34" charset="0"/>
              <a:buChar char="•"/>
            </a:pPr>
            <a:r>
              <a:rPr lang="de-DE" dirty="0"/>
              <a:t>Schülerinnen und Schüler eine ähnliche Gegenüberstellung erstellen lassen. </a:t>
            </a:r>
          </a:p>
          <a:p>
            <a:pPr marL="228600" indent="-228600" algn="just">
              <a:buFont typeface="Arial" panose="020B0604020202020204" pitchFamily="34" charset="0"/>
              <a:buChar char="•"/>
            </a:pPr>
            <a:r>
              <a:rPr lang="de-DE" dirty="0"/>
              <a:t>Vergleich der Erarbeitung durch die Schülerinnen und  Schüler mit dem hier dargelegten Vorschlag. Verbesserungsvorschläge („in beide Richtungen“) werden eingearbeitet. Es ist nämlich nicht auszuschließen, dass die Arbeiten aus der Schülerschaft noch genauer, präziser oder sprachlich „geschickter“ ausdrücken. </a:t>
            </a:r>
          </a:p>
          <a:p>
            <a:pPr marL="228600" indent="-228600" algn="just">
              <a:buFont typeface="Arial" panose="020B0604020202020204" pitchFamily="34" charset="0"/>
              <a:buChar char="•"/>
            </a:pPr>
            <a:r>
              <a:rPr lang="de-DE" dirty="0"/>
              <a:t>Die so gefundene Darstellung könnte als Element in andere Erarbeitungsergebnisse zum Thema („</a:t>
            </a:r>
            <a:r>
              <a:rPr lang="de-DE" dirty="0" err="1"/>
              <a:t>natur</a:t>
            </a:r>
            <a:r>
              <a:rPr lang="de-DE" dirty="0"/>
              <a:t>“)wissenschaftliches Verfahren   </a:t>
            </a:r>
          </a:p>
          <a:p>
            <a:endParaRPr lang="de-DE" dirty="0"/>
          </a:p>
          <a:p>
            <a:endParaRPr lang="de-DE" dirty="0"/>
          </a:p>
        </p:txBody>
      </p:sp>
      <p:sp>
        <p:nvSpPr>
          <p:cNvPr id="4" name="Foliennummernplatzhalter 3"/>
          <p:cNvSpPr>
            <a:spLocks noGrp="1"/>
          </p:cNvSpPr>
          <p:nvPr>
            <p:ph type="sldNum" sz="quarter" idx="5"/>
          </p:nvPr>
        </p:nvSpPr>
        <p:spPr/>
        <p:txBody>
          <a:bodyPr/>
          <a:lstStyle/>
          <a:p>
            <a:fld id="{2C9601B1-8742-489F-B992-DCFCC2A60EE4}" type="slidenum">
              <a:rPr lang="de-DE" smtClean="0"/>
              <a:t>12</a:t>
            </a:fld>
            <a:endParaRPr lang="de-DE"/>
          </a:p>
        </p:txBody>
      </p:sp>
    </p:spTree>
    <p:extLst>
      <p:ext uri="{BB962C8B-B14F-4D97-AF65-F5344CB8AC3E}">
        <p14:creationId xmlns:p14="http://schemas.microsoft.com/office/powerpoint/2010/main" val="38376378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2C9601B1-8742-489F-B992-DCFCC2A60EE4}" type="slidenum">
              <a:rPr lang="de-DE" smtClean="0"/>
              <a:t>13</a:t>
            </a:fld>
            <a:endParaRPr lang="de-DE"/>
          </a:p>
        </p:txBody>
      </p:sp>
    </p:spTree>
    <p:extLst>
      <p:ext uri="{BB962C8B-B14F-4D97-AF65-F5344CB8AC3E}">
        <p14:creationId xmlns:p14="http://schemas.microsoft.com/office/powerpoint/2010/main" val="39099385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679768" y="4715153"/>
            <a:ext cx="5438140" cy="5072702"/>
          </a:xfrm>
        </p:spPr>
        <p:txBody>
          <a:bodyPr>
            <a:normAutofit fontScale="92500" lnSpcReduction="10000"/>
          </a:bodyPr>
          <a:lstStyle/>
          <a:p>
            <a:pPr algn="just"/>
            <a:r>
              <a:rPr lang="de-DE" sz="1100" dirty="0"/>
              <a:t>Will man, auch im  Sinne der Kompetenzorientierung, die Themen des Bildungsplans nicht einfach nacheinander abarbeiten, sondern miteinander in Beziehung setzen, ergeben sich manchmal fast unumgängliche Kombinationen.  Im Falle der schöpfungstheologischen Zuspitzung der Glaubens und Theologie-Thematik ist dies die obenstehende Wortfolge, gewonnen aus den Teilthemen des noch bestehenden Bildungsplans. Inhaltlich kann die Zusammenstellung folgendermaßen kommentiert werden: </a:t>
            </a:r>
          </a:p>
          <a:p>
            <a:pPr algn="just"/>
            <a:endParaRPr lang="de-DE" sz="1100" b="1" dirty="0"/>
          </a:p>
          <a:p>
            <a:pPr algn="just"/>
            <a:r>
              <a:rPr lang="de-DE" sz="1100" b="1" dirty="0"/>
              <a:t>III (1)</a:t>
            </a:r>
            <a:r>
              <a:rPr lang="de-DE" sz="1100" dirty="0"/>
              <a:t> thematisiert die spezifische(n) Sprachform(en), ohne die die Sprache des Glaubens nicht auskommt; dies gilt auch und gerade angesichts etlicher schon in die Jahre gekommener Entmythologisierungsprogramme. Die unumgänglichen Sprachformen des Glaubens stecken aber heute im Kontext eines mehr oder minder „öffentlich“ geführten Wahrheitsdiskurses in einer Legitimationskrise. Ist das, was der Glaube zu sagen hat, nicht einfach „nur ein Mythos“, „nur ein Symbol“ also nicht „richtig wahr“ oder sogar unwahr?    </a:t>
            </a:r>
          </a:p>
          <a:p>
            <a:pPr algn="just"/>
            <a:r>
              <a:rPr lang="de-DE" sz="1100" b="1" dirty="0"/>
              <a:t>III (2)</a:t>
            </a:r>
            <a:r>
              <a:rPr lang="de-DE" sz="1100" dirty="0"/>
              <a:t>  exemplifiziert mit den beiden „klassischen“ Schöpfungstexten an der Heiligen Schrift selbst die oben geschilderte Grundlageproblematik. Bekanntlich ist der Streit um die Schöpfungserzählungen der seit dem 18./19. Jh. immer noch schwelende („Kreationismus“ vs. „Urknalltheorie“) Grundsatzkonflikt zwischen „Schöpfungsglaube“ und „Naturwissenschaft“. Die theologisch und didaktisch empfohlene Methode zur Überwindung: Arbeit am </a:t>
            </a:r>
            <a:r>
              <a:rPr lang="de-DE" sz="1100" dirty="0" err="1"/>
              <a:t>Komplementaritätsbewußtsein</a:t>
            </a:r>
            <a:r>
              <a:rPr lang="de-DE" sz="1100" dirty="0"/>
              <a:t> der </a:t>
            </a:r>
            <a:r>
              <a:rPr lang="de-DE" sz="1100" dirty="0" err="1"/>
              <a:t>SuS</a:t>
            </a:r>
            <a:r>
              <a:rPr lang="de-DE" sz="1100" dirty="0"/>
              <a:t>! Übungen in der mehrperspektivischen Sicht der Dinge! </a:t>
            </a:r>
          </a:p>
          <a:p>
            <a:pPr algn="just"/>
            <a:r>
              <a:rPr lang="de-DE" sz="1100" b="1" dirty="0"/>
              <a:t>III (3)  </a:t>
            </a:r>
            <a:r>
              <a:rPr lang="de-DE" sz="1100" b="0" dirty="0"/>
              <a:t>Die sektoralen und exemplarischen (</a:t>
            </a:r>
            <a:r>
              <a:rPr lang="de-DE" sz="1100" dirty="0"/>
              <a:t>Text)</a:t>
            </a:r>
            <a:r>
              <a:rPr lang="de-DE" sz="1100" b="0" dirty="0"/>
              <a:t>Beispiele „Schöpfungsglaube“ und „Gen.1+2“ generieren angesichts wissenschaftstheoretischer bzw. hermeneutischer („Dauer“)</a:t>
            </a:r>
            <a:r>
              <a:rPr lang="de-DE" sz="1100" b="0" dirty="0" err="1"/>
              <a:t>probleme</a:t>
            </a:r>
            <a:r>
              <a:rPr lang="de-DE" sz="1100" b="0" dirty="0"/>
              <a:t> die grundsätzlichen Anfragen an Glauben und Theologie. Die Anfragen stehen letztlich für zwei miteinander verbundene Probleme Ein Plausibilitätsproblem (Inwiefern sind christliche Glaubensaussagen wahr?) und ein Relevanzproblem (Was bringt mir der christliche Glaube in der Gegenwart des Jahre 2020?). </a:t>
            </a:r>
          </a:p>
          <a:p>
            <a:pPr algn="just"/>
            <a:endParaRPr lang="de-DE" sz="1100" b="1" dirty="0"/>
          </a:p>
          <a:p>
            <a:pPr algn="just"/>
            <a:r>
              <a:rPr lang="de-DE" sz="1100" b="1" dirty="0"/>
              <a:t>Zum verminten Gelände </a:t>
            </a:r>
            <a:r>
              <a:rPr lang="de-DE" sz="1100" dirty="0"/>
              <a:t>wird die Befassung mit den genannten Komplexen in Zeiten von Verschwörungstheorien aus mehreren Gründen: (a) Teilweise Schnittmengen in der Sprachstruktur von Verschwörungstheorien und religiöser Sprache („Totalperspektive“, „Gut und böse“, „Rein und unrein“ als Basiskategorien in Religion und Verschwörungstheorien“) (b) Steigerung der digitalen Präsenz von Verschwörungstheorien als Orientierungssysteme (c) Naturwissenschaftlich-wissenschaftliche Grundorientierung als Gegenentwurf sowohl </a:t>
            </a:r>
            <a:r>
              <a:rPr lang="de-DE" sz="1100" dirty="0" err="1"/>
              <a:t>gg</a:t>
            </a:r>
            <a:r>
              <a:rPr lang="de-DE" sz="1100" dirty="0"/>
              <a:t>. Verschwörungstheorien als auch </a:t>
            </a:r>
            <a:r>
              <a:rPr lang="de-DE" sz="1100" dirty="0" err="1"/>
              <a:t>gg</a:t>
            </a:r>
            <a:r>
              <a:rPr lang="de-DE" sz="1100" dirty="0"/>
              <a:t>. (christlicher) Religion (Religion als „Verschwörungstheorie höherer Ordnung.“ So argumentiert öfters Dieter Nuhr in seinen Kabarettprogrammen)        </a:t>
            </a:r>
            <a:r>
              <a:rPr lang="de-DE" sz="1100" b="0" dirty="0"/>
              <a:t> </a:t>
            </a:r>
            <a:r>
              <a:rPr lang="de-DE" sz="1100" dirty="0"/>
              <a:t>           </a:t>
            </a:r>
          </a:p>
        </p:txBody>
      </p:sp>
      <p:sp>
        <p:nvSpPr>
          <p:cNvPr id="4" name="Foliennummernplatzhalter 3"/>
          <p:cNvSpPr>
            <a:spLocks noGrp="1"/>
          </p:cNvSpPr>
          <p:nvPr>
            <p:ph type="sldNum" sz="quarter" idx="5"/>
          </p:nvPr>
        </p:nvSpPr>
        <p:spPr/>
        <p:txBody>
          <a:bodyPr/>
          <a:lstStyle/>
          <a:p>
            <a:fld id="{2C9601B1-8742-489F-B992-DCFCC2A60EE4}" type="slidenum">
              <a:rPr lang="de-DE" smtClean="0"/>
              <a:t>14</a:t>
            </a:fld>
            <a:endParaRPr lang="de-DE"/>
          </a:p>
        </p:txBody>
      </p:sp>
    </p:spTree>
    <p:extLst>
      <p:ext uri="{BB962C8B-B14F-4D97-AF65-F5344CB8AC3E}">
        <p14:creationId xmlns:p14="http://schemas.microsoft.com/office/powerpoint/2010/main" val="8002900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679768" y="4715153"/>
            <a:ext cx="5438140" cy="5072702"/>
          </a:xfrm>
        </p:spPr>
        <p:txBody>
          <a:bodyPr>
            <a:normAutofit fontScale="92500"/>
          </a:bodyPr>
          <a:lstStyle/>
          <a:p>
            <a:pPr algn="just"/>
            <a:r>
              <a:rPr lang="de-DE" sz="1100" dirty="0"/>
              <a:t>  </a:t>
            </a:r>
            <a:r>
              <a:rPr lang="de-DE" sz="1100" b="1" dirty="0"/>
              <a:t>Bilder </a:t>
            </a:r>
          </a:p>
          <a:p>
            <a:pPr marL="228600" indent="-228600" algn="just">
              <a:buAutoNum type="arabicParenBoth"/>
            </a:pPr>
            <a:r>
              <a:rPr lang="de-DE" sz="1100" dirty="0"/>
              <a:t>(</a:t>
            </a:r>
            <a:r>
              <a:rPr lang="de-DE" sz="1100" dirty="0" err="1"/>
              <a:t>imago</a:t>
            </a:r>
            <a:r>
              <a:rPr lang="de-DE" sz="1100" dirty="0"/>
              <a:t>-images / Hannelore Förster) [https://www.deutschlandfunk.de/verschwoerungsmythen-das-boese-in-uns-selbst.886.de.html?dram:article_id=481711</a:t>
            </a:r>
          </a:p>
          <a:p>
            <a:pPr marL="228600" indent="-228600" algn="just">
              <a:buAutoNum type="arabicParenBoth"/>
            </a:pPr>
            <a:r>
              <a:rPr lang="de-DE" sz="1100" dirty="0">
                <a:effectLst/>
              </a:rPr>
              <a:t>(</a:t>
            </a:r>
            <a:r>
              <a:rPr lang="de-DE" sz="1100" dirty="0" err="1">
                <a:effectLst/>
              </a:rPr>
              <a:t>Brnd</a:t>
            </a:r>
            <a:r>
              <a:rPr lang="de-DE" sz="1100" dirty="0">
                <a:effectLst/>
              </a:rPr>
              <a:t> </a:t>
            </a:r>
            <a:r>
              <a:rPr lang="de-DE" sz="1100" dirty="0" err="1">
                <a:effectLst/>
              </a:rPr>
              <a:t>Weissbrod</a:t>
            </a:r>
            <a:r>
              <a:rPr lang="de-DE" sz="1100" dirty="0">
                <a:effectLst/>
              </a:rPr>
              <a:t>/dpa) [h</a:t>
            </a:r>
            <a:r>
              <a:rPr lang="de-DE" sz="1100" dirty="0"/>
              <a:t>ttps://www.deutschlandfunk.de/verschwoerungsmythen-das-boese-in-uns-selbst.886.de.html?dram:article_id=481711]</a:t>
            </a:r>
            <a:r>
              <a:rPr lang="de-DE" sz="1100" dirty="0">
                <a:effectLst/>
              </a:rPr>
              <a:t> </a:t>
            </a:r>
            <a:endParaRPr lang="de-DE" sz="1100" dirty="0"/>
          </a:p>
          <a:p>
            <a:pPr marL="228600" indent="-228600" algn="just">
              <a:buAutoNum type="arabicParenBoth"/>
            </a:pPr>
            <a:endParaRPr lang="de-DE" sz="1100" dirty="0"/>
          </a:p>
          <a:p>
            <a:pPr algn="just"/>
            <a:r>
              <a:rPr lang="de-DE" sz="1100" dirty="0"/>
              <a:t>Der Antisemitismusbeauftragte der Baden-Württembergischen Landesregierung hat eine Umbenennung vorgeschlagen. Verschwörungstheorien solle man künftig nur noch  Verschwörungsmythen nennen. </a:t>
            </a:r>
          </a:p>
          <a:p>
            <a:pPr algn="just"/>
            <a:endParaRPr lang="de-DE" sz="1100" dirty="0"/>
          </a:p>
          <a:p>
            <a:pPr lvl="0" algn="just">
              <a:defRPr/>
            </a:pPr>
            <a:r>
              <a:rPr lang="de-DE" sz="1100" b="1" dirty="0"/>
              <a:t>Didaktische Perspektiven und Anregungen</a:t>
            </a:r>
            <a:r>
              <a:rPr lang="de-DE" sz="1100" dirty="0"/>
              <a:t>:   </a:t>
            </a:r>
          </a:p>
          <a:p>
            <a:pPr algn="just"/>
            <a:r>
              <a:rPr lang="de-DE" sz="1100" dirty="0"/>
              <a:t>Aus diesem Vorschlag ergeben sich schon gute „Einstiegschancen“ für die Befassung mit dem Begriff des Mythos. Der Begriff Mythos bezeichnet demnach eine Erzählung, die, der Lüge nahe, nicht der Realität entspricht. Insofern kennzeichnet das Bild eines Impfgegners links den Anhänger eines Verschwörungsmythos. Erläuterungen zum Bild: Der (vielkritisierte) „Judenstern“ [„Ungeimpft“] kennzeichnet eine Selbstzuschreibung: „Ich bin so verfolgt, wie die Juden im Dritten Reich.“ Der Hinweis auf Bill Gates verweist auf ein Element einer Verschwörungstheorie: Bill Gates ist für Corona mitverantwortlich, weil er an Impfstoff verdienen will.    </a:t>
            </a:r>
          </a:p>
          <a:p>
            <a:pPr algn="just"/>
            <a:r>
              <a:rPr lang="de-DE" sz="1100" dirty="0"/>
              <a:t>Wer den Kabarettisten Dieter Nuhr kennt, weiß, dass er in dieser Hinsicht einen entsprechenden Zugriff kennt und schätzt. Wahr ist, was die Wissenschaft sagt.  Aus einer Programm-Vorankündigung von Nuhr: </a:t>
            </a:r>
            <a:endParaRPr lang="de-DE" sz="1100" b="1" i="1" dirty="0"/>
          </a:p>
          <a:p>
            <a:pPr algn="just"/>
            <a:r>
              <a:rPr lang="de-DE" sz="1100" b="1" i="1" dirty="0"/>
              <a:t>„Es geht um Glauben, Wahrheit, Verschwörung, Hoseneinkauf, Zuhören, Waschbären und Schöpfungsmythen - mithin um alles, das ganze Leben und die bittere Realität – und wie immer, wenn Nuhr eine Bühne betritt, wird blitzartig klar: Nichts ist so witzig wie der Zusammenprall von Lüge und Wirklichkeit!“</a:t>
            </a:r>
            <a:r>
              <a:rPr lang="de-DE" sz="1100" i="1" dirty="0"/>
              <a:t>  </a:t>
            </a:r>
          </a:p>
          <a:p>
            <a:pPr marL="171450" indent="-171450" algn="just">
              <a:buFont typeface="Arial" panose="020B0604020202020204" pitchFamily="34" charset="0"/>
              <a:buChar char="•"/>
            </a:pPr>
            <a:r>
              <a:rPr lang="de-DE" sz="1100" dirty="0" err="1"/>
              <a:t>SuS</a:t>
            </a:r>
            <a:r>
              <a:rPr lang="de-DE" sz="1100" dirty="0"/>
              <a:t> arbeitsteilig erste Erläuterungen verfassen lassen: Warum fordert Blume eine Umbenennung?</a:t>
            </a:r>
          </a:p>
          <a:p>
            <a:pPr marL="171450" indent="-171450" algn="just">
              <a:buFont typeface="Arial" panose="020B0604020202020204" pitchFamily="34" charset="0"/>
              <a:buChar char="•"/>
            </a:pPr>
            <a:r>
              <a:rPr lang="de-DE" sz="1100" dirty="0"/>
              <a:t> Abgleich mit den Aussagen </a:t>
            </a:r>
            <a:r>
              <a:rPr lang="de-DE" sz="1100" dirty="0" err="1"/>
              <a:t>Blumes</a:t>
            </a:r>
            <a:r>
              <a:rPr lang="de-DE" sz="1100" dirty="0"/>
              <a:t> aus den Materialien M4 oder M5</a:t>
            </a:r>
          </a:p>
          <a:p>
            <a:pPr marL="171450" indent="-171450" algn="just">
              <a:buFont typeface="Arial" panose="020B0604020202020204" pitchFamily="34" charset="0"/>
              <a:buChar char="•"/>
            </a:pPr>
            <a:r>
              <a:rPr lang="de-DE" sz="1100" dirty="0"/>
              <a:t>Bei Verwendung von M4: Anstoß durch folgende Problematisierung: Blume ist christlicher Religionswissenschaftler. Erörtern Sie, welche argumentativen Schwierigkeiten für ihn aus seinem Vorschlag erwachsen könnten. </a:t>
            </a:r>
          </a:p>
          <a:p>
            <a:pPr algn="just"/>
            <a:r>
              <a:rPr lang="de-DE" sz="1100" dirty="0"/>
              <a:t>   </a:t>
            </a:r>
            <a:r>
              <a:rPr lang="de-DE" sz="1100" b="0" dirty="0"/>
              <a:t> </a:t>
            </a:r>
            <a:r>
              <a:rPr lang="de-DE" sz="1100" dirty="0"/>
              <a:t>           </a:t>
            </a:r>
          </a:p>
        </p:txBody>
      </p:sp>
      <p:sp>
        <p:nvSpPr>
          <p:cNvPr id="4" name="Foliennummernplatzhalter 3"/>
          <p:cNvSpPr>
            <a:spLocks noGrp="1"/>
          </p:cNvSpPr>
          <p:nvPr>
            <p:ph type="sldNum" sz="quarter" idx="5"/>
          </p:nvPr>
        </p:nvSpPr>
        <p:spPr/>
        <p:txBody>
          <a:bodyPr/>
          <a:lstStyle/>
          <a:p>
            <a:fld id="{2C9601B1-8742-489F-B992-DCFCC2A60EE4}" type="slidenum">
              <a:rPr lang="de-DE" smtClean="0"/>
              <a:t>15</a:t>
            </a:fld>
            <a:endParaRPr lang="de-DE"/>
          </a:p>
        </p:txBody>
      </p:sp>
    </p:spTree>
    <p:extLst>
      <p:ext uri="{BB962C8B-B14F-4D97-AF65-F5344CB8AC3E}">
        <p14:creationId xmlns:p14="http://schemas.microsoft.com/office/powerpoint/2010/main" val="32224960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68425" y="992188"/>
            <a:ext cx="4962525" cy="3722687"/>
          </a:xfrm>
        </p:spPr>
      </p:sp>
      <p:sp>
        <p:nvSpPr>
          <p:cNvPr id="3" name="Notizenplatzhalter 2"/>
          <p:cNvSpPr>
            <a:spLocks noGrp="1"/>
          </p:cNvSpPr>
          <p:nvPr>
            <p:ph type="body" idx="1"/>
          </p:nvPr>
        </p:nvSpPr>
        <p:spPr>
          <a:xfrm>
            <a:off x="1094581" y="4819303"/>
            <a:ext cx="5438140" cy="4928686"/>
          </a:xfrm>
        </p:spPr>
        <p:txBody>
          <a:bodyPr>
            <a:normAutofit lnSpcReduction="10000"/>
          </a:bodyPr>
          <a:lstStyle/>
          <a:p>
            <a:pPr algn="just"/>
            <a:endParaRPr lang="de-DE" sz="1100" dirty="0"/>
          </a:p>
          <a:p>
            <a:pPr algn="just"/>
            <a:r>
              <a:rPr lang="de-DE" sz="1100" dirty="0"/>
              <a:t>In einem Interview mit dem Deutschlandfunk relativierte Blume seine These. Er riet zunächst einmal dazu an (wenn auch nur sehr allgemein und vage):  zwischen guten Mythen und schlechten Mythen zu unterscheiden.  Als Religionswissenschaftler musste er nämlich zugestehen, dass Mythen nicht nur beiläufig zur Religion gehören, sondern ein Gutteil ihrer ureigensten Sprache darstellen – eine Einsicht, die bereits in frühen alttestamentlichen Debatten um 1920 bereits von Hermann Gunkel formuliert wurde, und dies obwohl Gunkel bei der Identifizierung  von „echten Mythen“ im Alten Testament  eher zurückhaltend war.</a:t>
            </a:r>
          </a:p>
          <a:p>
            <a:pPr algn="just"/>
            <a:r>
              <a:rPr lang="de-DE" sz="1100" dirty="0"/>
              <a:t>Das </a:t>
            </a:r>
            <a:r>
              <a:rPr lang="de-DE" sz="1100" b="1" dirty="0"/>
              <a:t>erste Zitat </a:t>
            </a:r>
            <a:r>
              <a:rPr lang="de-DE" sz="1100" dirty="0" err="1"/>
              <a:t>Blumes</a:t>
            </a:r>
            <a:r>
              <a:rPr lang="de-DE" sz="1100" dirty="0"/>
              <a:t> ist durchaus nicht unproblematisch. Blume geht von einigen anthropologischen Grunddaten aus, die die Geisteskräfte des Menschen prägen: Denken und Glauben. Religion wird also als anthropologisches Grunddatum verhandelt.  Relevant ist für Blume, wie das „mythische Denken“ nun ethisch konnotiert wird (Dient es dem Rassismus, der Frauenfeindlichkeit etc.?). Dies wäre dann ein Ausweis für einen  „schlechten Mythos“. Ein guter Mythos wäre demnach ein „ethisch korrekter“ Mythos, der die besagten Verirrungen meiden würde.</a:t>
            </a:r>
          </a:p>
          <a:p>
            <a:pPr algn="just"/>
            <a:r>
              <a:rPr lang="de-DE" sz="1100" dirty="0"/>
              <a:t>Das </a:t>
            </a:r>
            <a:r>
              <a:rPr lang="de-DE" sz="1100" b="1" dirty="0"/>
              <a:t>zweite  Zitat </a:t>
            </a:r>
            <a:r>
              <a:rPr lang="de-DE" sz="1100" dirty="0" err="1"/>
              <a:t>Blumes</a:t>
            </a:r>
            <a:r>
              <a:rPr lang="de-DE" sz="1100" dirty="0"/>
              <a:t> halte ich für unterrichtlich ergiebiger. Der verschwörungstheoretische Mythos dient der selbstüberhöhenden oder selbstentschuldigenden  Zuweisung alles Bösen auf „den/die anderen“. Ein guter Mythos wäre bei diesem Beispiel dann ein Mythos, der auch das eigene Böse als mythologisch formuliert vorfindet und akzentuiert. Erst dann wird der Mythos zum (anthropologischen, kosmologischen) Grundlagentext, wenn der </a:t>
            </a:r>
            <a:r>
              <a:rPr lang="de-DE" sz="1100" dirty="0" err="1"/>
              <a:t>Mytherezipient</a:t>
            </a:r>
            <a:r>
              <a:rPr lang="de-DE" sz="1100" dirty="0"/>
              <a:t> (Mythenerzähler   etc.) sich selbst im Mythos auch dann erkennt, wenn „das Böse thematisiert“ würde.   </a:t>
            </a:r>
            <a:endParaRPr lang="de-DE" sz="1100" b="1" dirty="0"/>
          </a:p>
          <a:p>
            <a:pPr algn="just"/>
            <a:r>
              <a:rPr lang="de-DE" dirty="0"/>
              <a:t>  </a:t>
            </a:r>
          </a:p>
          <a:p>
            <a:pPr algn="just"/>
            <a:r>
              <a:rPr lang="de-DE" b="1" dirty="0"/>
              <a:t>Didaktische Perspektiven und Anregungen</a:t>
            </a:r>
            <a:r>
              <a:rPr lang="de-DE" dirty="0"/>
              <a:t>:   </a:t>
            </a:r>
          </a:p>
          <a:p>
            <a:pPr marL="171450" indent="-171450" algn="just">
              <a:buFont typeface="Arial" panose="020B0604020202020204" pitchFamily="34" charset="0"/>
              <a:buChar char="•"/>
            </a:pPr>
            <a:r>
              <a:rPr lang="de-DE" dirty="0"/>
              <a:t>Recherchearbeit zum „Verschwörungsmythos“ Gates als „Schuldiger oder böser Kriegsgewinnler“ angesichts der Pandemie. </a:t>
            </a:r>
          </a:p>
          <a:p>
            <a:pPr marL="171450" indent="-171450" algn="just">
              <a:buFont typeface="Arial" panose="020B0604020202020204" pitchFamily="34" charset="0"/>
              <a:buChar char="•"/>
            </a:pPr>
            <a:r>
              <a:rPr lang="de-DE" dirty="0"/>
              <a:t>Interpretationsarbeit am Bild von Emil Nolde. Untersuchen Sie: Was „sagen“ Evas Augen?</a:t>
            </a:r>
          </a:p>
          <a:p>
            <a:pPr marL="171450" indent="-171450" algn="just">
              <a:buFont typeface="Arial" panose="020B0604020202020204" pitchFamily="34" charset="0"/>
              <a:buChar char="•"/>
            </a:pPr>
            <a:r>
              <a:rPr lang="de-DE" dirty="0"/>
              <a:t>Lektüre von </a:t>
            </a:r>
            <a:r>
              <a:rPr lang="de-DE" b="1" dirty="0"/>
              <a:t>M4 oder M5 </a:t>
            </a:r>
            <a:r>
              <a:rPr lang="de-DE" dirty="0"/>
              <a:t> und Erörterung der Stimmigkeit von </a:t>
            </a:r>
            <a:r>
              <a:rPr lang="de-DE" dirty="0" err="1"/>
              <a:t>Blumes</a:t>
            </a:r>
            <a:r>
              <a:rPr lang="de-DE" dirty="0"/>
              <a:t> Thesen. </a:t>
            </a:r>
            <a:r>
              <a:rPr lang="de-DE" dirty="0" err="1"/>
              <a:t>Ggf</a:t>
            </a:r>
            <a:r>
              <a:rPr lang="de-DE" dirty="0"/>
              <a:t> unter kritischer Einbeziehung von weiteren mythentheoretischen Thesen.  </a:t>
            </a:r>
          </a:p>
          <a:p>
            <a:r>
              <a:rPr lang="de-DE" dirty="0"/>
              <a:t>    </a:t>
            </a:r>
          </a:p>
        </p:txBody>
      </p:sp>
      <p:sp>
        <p:nvSpPr>
          <p:cNvPr id="4" name="Foliennummernplatzhalter 3"/>
          <p:cNvSpPr>
            <a:spLocks noGrp="1"/>
          </p:cNvSpPr>
          <p:nvPr>
            <p:ph type="sldNum" sz="quarter" idx="5"/>
          </p:nvPr>
        </p:nvSpPr>
        <p:spPr/>
        <p:txBody>
          <a:bodyPr/>
          <a:lstStyle/>
          <a:p>
            <a:fld id="{2C9601B1-8742-489F-B992-DCFCC2A60EE4}" type="slidenum">
              <a:rPr lang="de-DE" smtClean="0"/>
              <a:t>16</a:t>
            </a:fld>
            <a:endParaRPr lang="de-DE"/>
          </a:p>
        </p:txBody>
      </p:sp>
    </p:spTree>
    <p:extLst>
      <p:ext uri="{BB962C8B-B14F-4D97-AF65-F5344CB8AC3E}">
        <p14:creationId xmlns:p14="http://schemas.microsoft.com/office/powerpoint/2010/main" val="19417100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Diese Zusammenstellung  versteht sich als Vorschlag für eine elementare Einführung in das mythologische Denken, verstanden als „elementare Psychologie“ (Karen Armstrong) in einem klar bestimmbaren religiösen Kontext.  Etwas holzschnittartig gesagt: Die Überschrift  geht von einem fundamentalen Unterschied zwischen Satzwahrheit und Lebenswahrheit aus. Anregungen zu dieser Perspektive stammen von Hans Blumenberg und einem Text  Anders formuliert: das Leben  lässt sich nicht  in Satzwahrheiten fassen, es braucht Geschichten als ordnungsstiftende Momente  </a:t>
            </a:r>
          </a:p>
          <a:p>
            <a:endParaRPr lang="de-DE" dirty="0"/>
          </a:p>
          <a:p>
            <a:r>
              <a:rPr lang="de-DE" b="1" dirty="0"/>
              <a:t>Didaktische Perspektiven und Anregungen:</a:t>
            </a:r>
          </a:p>
          <a:p>
            <a:endParaRPr lang="de-DE" b="1" dirty="0"/>
          </a:p>
          <a:p>
            <a:pPr marL="228600" indent="-228600">
              <a:buAutoNum type="arabicParenBoth"/>
            </a:pPr>
            <a:r>
              <a:rPr lang="de-DE" dirty="0"/>
              <a:t>Exemplarisch von Einzelnen oder von allen  erzählen lassen: Meine Corona-Geschichte. Anschließend Metareflexion: Was ist allen Geschichten gemeinsam? Wo liegen die grundlegenden Unterschiede? Was wird damit „geordnet“</a:t>
            </a:r>
          </a:p>
          <a:p>
            <a:pPr marL="228600" indent="-228600">
              <a:buAutoNum type="arabicParenBoth"/>
            </a:pPr>
            <a:r>
              <a:rPr lang="de-DE" dirty="0"/>
              <a:t>Arbeitsaufgabe: Überprüfen Sie, welche „</a:t>
            </a:r>
            <a:r>
              <a:rPr lang="de-DE" dirty="0" err="1"/>
              <a:t>Ordnungs</a:t>
            </a:r>
            <a:r>
              <a:rPr lang="de-DE" dirty="0"/>
              <a:t>“- und Deutungsaufgaben durch  biblische Texte erfolgen, die „mythenähnliche“ („mythologische“) Struktur haben [z.B. 1. Mos 2, 4b-3; 1. Mos. 4]</a:t>
            </a:r>
          </a:p>
          <a:p>
            <a:pPr marL="228600" indent="-228600">
              <a:buAutoNum type="arabicParenBoth"/>
            </a:pPr>
            <a:r>
              <a:rPr lang="de-DE" dirty="0"/>
              <a:t>Diskutieren Sie folgende Aussage: „Diese Texte mögen ja noch immer ganz interessante Aussagen und Einsichten über den Menschen machen. Die Art und Weise aber, wie hier von Gott gesprochen wird, ist doch völlig überholt. Das </a:t>
            </a:r>
            <a:r>
              <a:rPr lang="de-DE" dirty="0" err="1"/>
              <a:t>paßt</a:t>
            </a:r>
            <a:r>
              <a:rPr lang="de-DE" dirty="0"/>
              <a:t> nicht mehr in unsere Zeit.“ </a:t>
            </a:r>
          </a:p>
          <a:p>
            <a:pPr marL="228600" indent="-228600">
              <a:buAutoNum type="arabicParenBoth"/>
            </a:pPr>
            <a:endParaRPr lang="de-DE" dirty="0"/>
          </a:p>
        </p:txBody>
      </p:sp>
      <p:sp>
        <p:nvSpPr>
          <p:cNvPr id="4" name="Foliennummernplatzhalter 3"/>
          <p:cNvSpPr>
            <a:spLocks noGrp="1"/>
          </p:cNvSpPr>
          <p:nvPr>
            <p:ph type="sldNum" sz="quarter" idx="5"/>
          </p:nvPr>
        </p:nvSpPr>
        <p:spPr/>
        <p:txBody>
          <a:bodyPr/>
          <a:lstStyle/>
          <a:p>
            <a:fld id="{2C9601B1-8742-489F-B992-DCFCC2A60EE4}" type="slidenum">
              <a:rPr lang="de-DE" smtClean="0"/>
              <a:t>17</a:t>
            </a:fld>
            <a:endParaRPr lang="de-DE"/>
          </a:p>
        </p:txBody>
      </p:sp>
    </p:spTree>
    <p:extLst>
      <p:ext uri="{BB962C8B-B14F-4D97-AF65-F5344CB8AC3E}">
        <p14:creationId xmlns:p14="http://schemas.microsoft.com/office/powerpoint/2010/main" val="1677808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17575" y="966788"/>
            <a:ext cx="4962525" cy="3722687"/>
          </a:xfrm>
        </p:spPr>
      </p:sp>
      <p:sp>
        <p:nvSpPr>
          <p:cNvPr id="3" name="Notizenplatzhalter 2"/>
          <p:cNvSpPr>
            <a:spLocks noGrp="1"/>
          </p:cNvSpPr>
          <p:nvPr>
            <p:ph type="body" idx="1"/>
          </p:nvPr>
        </p:nvSpPr>
        <p:spPr/>
        <p:txBody>
          <a:bodyPr>
            <a:normAutofit fontScale="92500" lnSpcReduction="10000"/>
          </a:bodyPr>
          <a:lstStyle/>
          <a:p>
            <a:pPr algn="just"/>
            <a:r>
              <a:rPr lang="de-DE" dirty="0"/>
              <a:t>Für die evangelische Theologie ist (kritischer) Bibelbezug unabdingbar. Auch die Gestaltwerdung und persönliche Kontur des Glaubens wird über einen (medial wie immer und durch wen auch immer vermittelten) (weiten!) Bibelbezug etabliert; d.h. Menschen, Institutionen (Kirche), Bilder, Filme, Musik etc. können zu medialen Trägern und „Transformatoren“ biblisch präparierter Glaubensperspektiven werden.  Deshalb   könnte eine Befassung mit einer Predigt über 1. Mos. 3  zwei Perspektiven (Fragestellungen) im Unterricht erarbeiten: </a:t>
            </a:r>
          </a:p>
          <a:p>
            <a:pPr marL="228600" indent="-228600" algn="just">
              <a:buAutoNum type="arabicParenR"/>
            </a:pPr>
            <a:r>
              <a:rPr lang="de-DE" dirty="0"/>
              <a:t>Wie wird in der Gegenwart versucht 1. Mos. 3 für den Glauben in der Gegenwart zu plausibilisieren? (Mos.2-3 können dabei als zwei Haupttexte des ansonsten nicht ungebrochenen „mythologischen“  Denkens in der Bibel festgestellt werden!) </a:t>
            </a:r>
          </a:p>
          <a:p>
            <a:pPr marL="228600" indent="-228600" algn="just">
              <a:buAutoNum type="arabicParenR"/>
            </a:pPr>
            <a:r>
              <a:rPr lang="de-DE" dirty="0"/>
              <a:t>Welche theologischer Resonanzraum wird in der Predigt („stillschweigend“) vorausgesetzt? </a:t>
            </a:r>
            <a:r>
              <a:rPr lang="de-DE" dirty="0" err="1"/>
              <a:t>MaW</a:t>
            </a:r>
            <a:r>
              <a:rPr lang="de-DE" dirty="0"/>
              <a:t>: Welche theologischen Voraussetzungen sind bereits gemacht? </a:t>
            </a:r>
          </a:p>
          <a:p>
            <a:r>
              <a:rPr lang="de-DE" dirty="0"/>
              <a:t>  </a:t>
            </a:r>
          </a:p>
          <a:p>
            <a:r>
              <a:rPr lang="de-DE" b="1" dirty="0"/>
              <a:t>Didaktische Perspektiven und Anregungen</a:t>
            </a:r>
            <a:r>
              <a:rPr lang="de-DE" dirty="0"/>
              <a:t>:   </a:t>
            </a:r>
          </a:p>
          <a:p>
            <a:pPr marL="228600" indent="-228600" algn="just">
              <a:buFont typeface="+mj-lt"/>
              <a:buAutoNum type="arabicPeriod"/>
            </a:pPr>
            <a:r>
              <a:rPr lang="de-DE" dirty="0"/>
              <a:t>Den in der Predigt als Anfang gesetzten „Apfelversuch“ in der Klasse wiederholen. </a:t>
            </a:r>
          </a:p>
          <a:p>
            <a:pPr marL="228600" indent="-228600" algn="just">
              <a:buFont typeface="+mj-lt"/>
              <a:buAutoNum type="arabicPeriod"/>
            </a:pPr>
            <a:r>
              <a:rPr lang="de-DE" dirty="0"/>
              <a:t> Lektüre von 1. Mos. 3, 6ff mit „geschärftem“ Blick (Es geht nicht um einen Apfel; die „Frucht“ hat durchaus auch „positive“ Eigenschaften. Ist der Ausdruck „Sündenfall“ gerechtfertigt?). Erörterung der Fragestellung: Warum „lesen“ wir eigentlich „Apfel“ in den Bibeltext hinein? Volksetymologie von Apfel (</a:t>
            </a:r>
            <a:r>
              <a:rPr lang="de-DE" dirty="0" err="1"/>
              <a:t>malus</a:t>
            </a:r>
            <a:r>
              <a:rPr lang="de-DE" dirty="0"/>
              <a:t>) aufklären</a:t>
            </a:r>
          </a:p>
          <a:p>
            <a:pPr marL="228600" indent="-228600" algn="just">
              <a:buFont typeface="+mj-lt"/>
              <a:buAutoNum type="arabicPeriod"/>
            </a:pPr>
            <a:r>
              <a:rPr lang="de-DE" dirty="0"/>
              <a:t>Lektüre des Predigtausschnitts in </a:t>
            </a:r>
            <a:r>
              <a:rPr lang="de-DE" b="1" dirty="0"/>
              <a:t>M6</a:t>
            </a:r>
            <a:r>
              <a:rPr lang="de-DE" dirty="0"/>
              <a:t>. Untersuchen: Wie wird versucht den Weg vom Mythos in die Gegenwart zu bahnen? Was überzeugt uns an diesem Weg? Wo haben wir kritische Fragen?</a:t>
            </a:r>
          </a:p>
          <a:p>
            <a:pPr marL="228600" indent="-228600" algn="just">
              <a:buFont typeface="+mj-lt"/>
              <a:buAutoNum type="arabicPeriod"/>
            </a:pPr>
            <a:r>
              <a:rPr lang="de-DE" dirty="0"/>
              <a:t>Probeweise Anwendung des (</a:t>
            </a:r>
            <a:r>
              <a:rPr lang="de-DE" dirty="0" err="1"/>
              <a:t>halbfasschen</a:t>
            </a:r>
            <a:r>
              <a:rPr lang="de-DE" dirty="0"/>
              <a:t>) Mythenbegriffs auf Gen.1,1-2, 4a. Mögliche Fragestellungen: Funktioniert hier der Begriff vom „mitlaufenden“  Anfang? Wo sind bei diesem ersten Schöpfungstext die Grenzen eine Einordnung als Mythos?</a:t>
            </a:r>
          </a:p>
          <a:p>
            <a:pPr marL="228600" indent="-228600" algn="just">
              <a:buFont typeface="+mj-lt"/>
              <a:buAutoNum type="arabicPeriod"/>
            </a:pPr>
            <a:r>
              <a:rPr lang="de-DE" dirty="0"/>
              <a:t>Von dieser Differenzierungsarbeit kann (i.S. einer Grundübung historisch-kritischer Hermeneutik) weitergeschritten werden zu Überlegungen über (a) zwei Schöpfungserzählungen, (b) Biblische Texte und </a:t>
            </a:r>
            <a:r>
              <a:rPr lang="de-DE" dirty="0" err="1"/>
              <a:t>Umwelt“mythen</a:t>
            </a:r>
            <a:r>
              <a:rPr lang="de-DE" dirty="0"/>
              <a:t>“ in Schöpfungsfragen. </a:t>
            </a:r>
          </a:p>
          <a:p>
            <a:endParaRPr lang="de-DE" dirty="0"/>
          </a:p>
        </p:txBody>
      </p:sp>
      <p:sp>
        <p:nvSpPr>
          <p:cNvPr id="4" name="Foliennummernplatzhalter 3"/>
          <p:cNvSpPr>
            <a:spLocks noGrp="1"/>
          </p:cNvSpPr>
          <p:nvPr>
            <p:ph type="sldNum" sz="quarter" idx="5"/>
          </p:nvPr>
        </p:nvSpPr>
        <p:spPr/>
        <p:txBody>
          <a:bodyPr/>
          <a:lstStyle/>
          <a:p>
            <a:fld id="{2C9601B1-8742-489F-B992-DCFCC2A60EE4}" type="slidenum">
              <a:rPr lang="de-DE" smtClean="0"/>
              <a:t>18</a:t>
            </a:fld>
            <a:endParaRPr lang="de-DE"/>
          </a:p>
        </p:txBody>
      </p:sp>
    </p:spTree>
    <p:extLst>
      <p:ext uri="{BB962C8B-B14F-4D97-AF65-F5344CB8AC3E}">
        <p14:creationId xmlns:p14="http://schemas.microsoft.com/office/powerpoint/2010/main" val="27432477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2C9601B1-8742-489F-B992-DCFCC2A60EE4}" type="slidenum">
              <a:rPr lang="de-DE" smtClean="0"/>
              <a:t>19</a:t>
            </a:fld>
            <a:endParaRPr lang="de-DE"/>
          </a:p>
        </p:txBody>
      </p:sp>
    </p:spTree>
    <p:extLst>
      <p:ext uri="{BB962C8B-B14F-4D97-AF65-F5344CB8AC3E}">
        <p14:creationId xmlns:p14="http://schemas.microsoft.com/office/powerpoint/2010/main" val="30456958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  Frage aus dem  augenblicklich noch gültigen Bildungsplan kann in ganz verschiedenen Horizonten beantwortet werden. Es gibt verschiedenen Zugangswege, die verschiedensten Horizonte, von denen aus diese Frage beantwortet werden kann. </a:t>
            </a:r>
          </a:p>
          <a:p>
            <a:r>
              <a:rPr lang="de-DE" dirty="0"/>
              <a:t>Wenn man so will: am abstraktesten wirkt eine (religionsphilosophisch verwertete) sprachphilosophische Akzentuierung (Ingolf U. </a:t>
            </a:r>
            <a:r>
              <a:rPr lang="de-DE" dirty="0" err="1"/>
              <a:t>Dalferth</a:t>
            </a:r>
            <a:r>
              <a:rPr lang="de-DE" dirty="0"/>
              <a:t>: Die Wirklichkeit </a:t>
            </a:r>
            <a:r>
              <a:rPr lang="de-DE"/>
              <a:t>des Möglichen) </a:t>
            </a:r>
            <a:r>
              <a:rPr lang="de-DE" dirty="0"/>
              <a:t>Wirklichkeit ist ein modallogischer Ausdruck. Er ist streng zu unterscheiden von den Kategorien der Möglichkeit und der Unmöglichkeit. Was wirklich ist kann auch möglich (gewesen) sein. Was möglich ist kann (irgendwann einmal) wirklich werden oder wirklich sein. </a:t>
            </a:r>
          </a:p>
          <a:p>
            <a:r>
              <a:rPr lang="de-DE" dirty="0"/>
              <a:t>Was aber unmöglich ist kann nicht (niemals) wirklich werden oder sein.</a:t>
            </a:r>
          </a:p>
          <a:p>
            <a:r>
              <a:rPr lang="de-DE" dirty="0"/>
              <a:t>Wir haben (als </a:t>
            </a:r>
            <a:r>
              <a:rPr lang="de-DE" dirty="0" err="1"/>
              <a:t>Theolog</a:t>
            </a:r>
            <a:r>
              <a:rPr lang="de-DE" dirty="0"/>
              <a:t>*innen) vielleicht schon ein leichtes Unbehagen an diesen strikten, modallogischen Disktinktionen. </a:t>
            </a:r>
          </a:p>
          <a:p>
            <a:r>
              <a:rPr lang="de-DE" dirty="0"/>
              <a:t>Vielleicht protestieren wir innerlich oder laut gegen die Unterscheidung: Unmögliches kann niemals Wirklich werden. Wir tun dies evtl., weil wir bereits einen anderen Wirklichkeitsbegriff vor Augen haben. Dieser ist vielleicht „lebensgesättigter“ (mit einem Begriff E. Husserls) lebensweltlicher“ Was ist  Wirklichkeit für einen Menschen in Europa des Jahres 2020? Was ist Wirklichkeit für einen Amazonasindianer im Jahre 2020? </a:t>
            </a:r>
          </a:p>
          <a:p>
            <a:r>
              <a:rPr lang="de-DE" dirty="0"/>
              <a:t>1b schließlich führt noch einmal eine neue „Farbe“ ein. Es geht stärker um Wahrheit und Lüge. „Die Virologen sagen: Wir haben eine Pandemie. Aber: was ist die Wirklichkeit?“. </a:t>
            </a:r>
          </a:p>
          <a:p>
            <a:r>
              <a:rPr lang="de-DE" dirty="0"/>
              <a:t>  </a:t>
            </a:r>
          </a:p>
        </p:txBody>
      </p:sp>
      <p:sp>
        <p:nvSpPr>
          <p:cNvPr id="4" name="Foliennummernplatzhalter 3"/>
          <p:cNvSpPr>
            <a:spLocks noGrp="1"/>
          </p:cNvSpPr>
          <p:nvPr>
            <p:ph type="sldNum" sz="quarter" idx="5"/>
          </p:nvPr>
        </p:nvSpPr>
        <p:spPr/>
        <p:txBody>
          <a:bodyPr/>
          <a:lstStyle/>
          <a:p>
            <a:fld id="{2C9601B1-8742-489F-B992-DCFCC2A60EE4}" type="slidenum">
              <a:rPr lang="de-DE" smtClean="0"/>
              <a:t>2</a:t>
            </a:fld>
            <a:endParaRPr lang="de-DE"/>
          </a:p>
        </p:txBody>
      </p:sp>
    </p:spTree>
    <p:extLst>
      <p:ext uri="{BB962C8B-B14F-4D97-AF65-F5344CB8AC3E}">
        <p14:creationId xmlns:p14="http://schemas.microsoft.com/office/powerpoint/2010/main" val="31294343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Didaktische Perspektiven und Anregungen</a:t>
            </a:r>
            <a:r>
              <a:rPr lang="de-DE" dirty="0"/>
              <a:t>:   </a:t>
            </a:r>
          </a:p>
          <a:p>
            <a:r>
              <a:rPr lang="de-DE" dirty="0"/>
              <a:t>Die verschiedenen mythentheoretischen Ansätze könnten probeweise  über die biblische und andere Texte „gelegt“ werden und so auf ihre „</a:t>
            </a:r>
            <a:r>
              <a:rPr lang="de-DE" dirty="0" err="1"/>
              <a:t>Plausibilität“überprüft</a:t>
            </a:r>
            <a:r>
              <a:rPr lang="de-DE" dirty="0"/>
              <a:t> werden. </a:t>
            </a:r>
          </a:p>
          <a:p>
            <a:pPr marL="0" indent="0">
              <a:buFont typeface="Arial" panose="020B0604020202020204" pitchFamily="34" charset="0"/>
              <a:buNone/>
            </a:pPr>
            <a:endParaRPr lang="de-DE" dirty="0"/>
          </a:p>
          <a:p>
            <a:r>
              <a:rPr lang="de-DE" dirty="0"/>
              <a:t>Literatur zur Gestaltung der Übersichten: </a:t>
            </a:r>
          </a:p>
          <a:p>
            <a:endParaRPr lang="de-DE" dirty="0"/>
          </a:p>
          <a:p>
            <a:r>
              <a:rPr lang="de-DE" dirty="0"/>
              <a:t>Art. Mythos Mythologie, in: RGG (4. Aufl.) </a:t>
            </a:r>
            <a:r>
              <a:rPr lang="de-DE" dirty="0" err="1"/>
              <a:t>Bd</a:t>
            </a:r>
            <a:r>
              <a:rPr lang="de-DE" dirty="0"/>
              <a:t> 5, </a:t>
            </a:r>
            <a:r>
              <a:rPr lang="de-DE" dirty="0" err="1"/>
              <a:t>Sp</a:t>
            </a:r>
            <a:r>
              <a:rPr lang="de-DE" dirty="0"/>
              <a:t>  1682-1702</a:t>
            </a:r>
          </a:p>
          <a:p>
            <a:endParaRPr lang="de-DE" dirty="0"/>
          </a:p>
          <a:p>
            <a:r>
              <a:rPr lang="de-DE" dirty="0"/>
              <a:t>Blumenberg Hans, Arbeit am Mythos, Frankfurt 2017 (5. Auflage) </a:t>
            </a:r>
          </a:p>
          <a:p>
            <a:endParaRPr lang="de-DE" dirty="0"/>
          </a:p>
          <a:p>
            <a:r>
              <a:rPr lang="de-DE" dirty="0"/>
              <a:t>Siebrecht, Else: Aspekte philosophischer Mythen, Frankfurt o.J. </a:t>
            </a:r>
          </a:p>
          <a:p>
            <a:endParaRPr lang="de-DE" dirty="0"/>
          </a:p>
          <a:p>
            <a:endParaRPr lang="de-DE" dirty="0"/>
          </a:p>
          <a:p>
            <a:endParaRPr lang="de-DE" dirty="0"/>
          </a:p>
          <a:p>
            <a:endParaRPr lang="de-DE" dirty="0"/>
          </a:p>
          <a:p>
            <a:endParaRPr lang="de-DE" dirty="0"/>
          </a:p>
        </p:txBody>
      </p:sp>
      <p:sp>
        <p:nvSpPr>
          <p:cNvPr id="4" name="Foliennummernplatzhalter 3"/>
          <p:cNvSpPr>
            <a:spLocks noGrp="1"/>
          </p:cNvSpPr>
          <p:nvPr>
            <p:ph type="sldNum" sz="quarter" idx="5"/>
          </p:nvPr>
        </p:nvSpPr>
        <p:spPr/>
        <p:txBody>
          <a:bodyPr/>
          <a:lstStyle/>
          <a:p>
            <a:fld id="{2C9601B1-8742-489F-B992-DCFCC2A60EE4}" type="slidenum">
              <a:rPr lang="de-DE" smtClean="0"/>
              <a:t>20</a:t>
            </a:fld>
            <a:endParaRPr lang="de-DE"/>
          </a:p>
        </p:txBody>
      </p:sp>
    </p:spTree>
    <p:extLst>
      <p:ext uri="{BB962C8B-B14F-4D97-AF65-F5344CB8AC3E}">
        <p14:creationId xmlns:p14="http://schemas.microsoft.com/office/powerpoint/2010/main" val="25505889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2C9601B1-8742-489F-B992-DCFCC2A60EE4}" type="slidenum">
              <a:rPr lang="de-DE" smtClean="0"/>
              <a:t>21</a:t>
            </a:fld>
            <a:endParaRPr lang="de-DE"/>
          </a:p>
        </p:txBody>
      </p:sp>
    </p:spTree>
    <p:extLst>
      <p:ext uri="{BB962C8B-B14F-4D97-AF65-F5344CB8AC3E}">
        <p14:creationId xmlns:p14="http://schemas.microsoft.com/office/powerpoint/2010/main" val="17418604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fontScale="92500" lnSpcReduction="10000"/>
          </a:bodyPr>
          <a:lstStyle/>
          <a:p>
            <a:pPr algn="just"/>
            <a:r>
              <a:rPr lang="de-DE" b="1" dirty="0"/>
              <a:t>Bilder:</a:t>
            </a:r>
            <a:r>
              <a:rPr lang="de-DE" dirty="0"/>
              <a:t> (1) https://de.wikipedia.org/wiki/Was_ist_Wahrheit%3F#/media/Datei:IQueEsLaVerita.jpg; (2) https://beruhmte-zitate.de/autoren/pontius-pilatus/</a:t>
            </a:r>
          </a:p>
          <a:p>
            <a:pPr algn="just"/>
            <a:endParaRPr lang="de-DE" dirty="0"/>
          </a:p>
          <a:p>
            <a:pPr algn="just"/>
            <a:r>
              <a:rPr lang="de-DE" dirty="0"/>
              <a:t>Der Philosoph Jan </a:t>
            </a:r>
            <a:r>
              <a:rPr lang="de-DE" dirty="0" err="1"/>
              <a:t>Skudlarek</a:t>
            </a:r>
            <a:r>
              <a:rPr lang="de-DE" dirty="0"/>
              <a:t> hat am Ende seines Buches über Verschwörungstheorien (Wahrheit und Verschwörung, Wie wir erkennen, was echt und wirklich ist, Stuttgart 2019) formuliert: „Die Wahrheit ist immer sozial.“ </a:t>
            </a:r>
          </a:p>
          <a:p>
            <a:pPr algn="just"/>
            <a:r>
              <a:rPr lang="de-DE" dirty="0"/>
              <a:t>„Die Wahrheit, die </a:t>
            </a:r>
            <a:r>
              <a:rPr lang="de-DE" b="1" dirty="0"/>
              <a:t>wir </a:t>
            </a:r>
            <a:r>
              <a:rPr lang="de-DE" dirty="0"/>
              <a:t>erkennen, ist eine Wahrheit, die </a:t>
            </a:r>
            <a:r>
              <a:rPr lang="de-DE" b="1" dirty="0"/>
              <a:t>ein Wir</a:t>
            </a:r>
            <a:r>
              <a:rPr lang="de-DE" dirty="0"/>
              <a:t> erkennt.“</a:t>
            </a:r>
          </a:p>
          <a:p>
            <a:pPr algn="just"/>
            <a:r>
              <a:rPr lang="de-DE" dirty="0"/>
              <a:t>Damit macht er im Rahmen seines  Buches noch einmal eine Front gegen Verschwörungstheoretiker auf, die sich gerade durch Rückzüge aus dem öffentlichen Diskurs auf „ihre“ „subjektive“ Wahrheit (zum Beispiel über das Entstehen von Pandemien)  exklusiv beziehen und letztlich kommunikationsfrei zurückziehen. </a:t>
            </a:r>
            <a:r>
              <a:rPr lang="de-DE" dirty="0" err="1"/>
              <a:t>Skudlarek</a:t>
            </a:r>
            <a:r>
              <a:rPr lang="de-DE" dirty="0"/>
              <a:t> dagegen: „Wahrheit und Unwahrheit sind gemeinschaftliche Angelegenheiten.“  (S. 168). Dies schließt aus</a:t>
            </a:r>
          </a:p>
          <a:p>
            <a:pPr marL="0" marR="0" lvl="0" indent="0" algn="just" defTabSz="914400" rtl="0" eaLnBrk="1" fontAlgn="auto" latinLnBrk="0" hangingPunct="1">
              <a:lnSpc>
                <a:spcPct val="100000"/>
              </a:lnSpc>
              <a:spcBef>
                <a:spcPts val="0"/>
              </a:spcBef>
              <a:spcAft>
                <a:spcPts val="0"/>
              </a:spcAft>
              <a:buClrTx/>
              <a:buSzTx/>
              <a:buFontTx/>
              <a:buNone/>
              <a:tabLst/>
              <a:defRPr/>
            </a:pPr>
            <a:r>
              <a:rPr lang="de-DE" b="0" dirty="0"/>
              <a:t>Ist Wahrheit immer </a:t>
            </a:r>
            <a:r>
              <a:rPr lang="de-DE" b="0" dirty="0" err="1"/>
              <a:t>sotial</a:t>
            </a:r>
            <a:r>
              <a:rPr lang="de-DE" b="0" dirty="0"/>
              <a:t>? Diese Fragestellung </a:t>
            </a:r>
            <a:r>
              <a:rPr lang="de-DE" b="0" dirty="0" err="1"/>
              <a:t>läßt</a:t>
            </a:r>
            <a:r>
              <a:rPr lang="de-DE" b="0" dirty="0"/>
              <a:t> sich bereits religionsdidaktisch fruchtbar machen,  wenn  man die beiden Bilder als symbolisch-ikonische Ausgangspunkte wählt.  </a:t>
            </a:r>
          </a:p>
          <a:p>
            <a:pPr algn="just"/>
            <a:endParaRPr lang="de-DE" dirty="0"/>
          </a:p>
          <a:p>
            <a:pPr algn="just"/>
            <a:r>
              <a:rPr lang="de-DE" b="1" dirty="0"/>
              <a:t>Didaktische Perspektiven und Anregungen: </a:t>
            </a:r>
            <a:endParaRPr lang="de-DE" b="0" dirty="0"/>
          </a:p>
          <a:p>
            <a:pPr algn="just"/>
            <a:endParaRPr lang="de-DE" b="1" dirty="0"/>
          </a:p>
          <a:p>
            <a:pPr marL="228600" indent="-228600" algn="just">
              <a:buFont typeface="+mj-lt"/>
              <a:buAutoNum type="arabicPeriod"/>
            </a:pPr>
            <a:r>
              <a:rPr lang="de-DE" dirty="0"/>
              <a:t>Quasi „kirchenpädagogisch aus der Ferne“  könnte gefragt werden: Welche Botschaft sendet dieses Detail aus dem Eingangsbereich einer christlichen Kirche. Dabei wird es darauf ankommen, im Unterricht die ganze Breite der Möglichkeiten zu bedenken;  auch die biblische Ursprungssituation (Joh. 18, 38) dürfte hier schon eine gewichtige Rolle spielen. </a:t>
            </a:r>
          </a:p>
          <a:p>
            <a:pPr marL="228600" indent="-228600" algn="just">
              <a:buFont typeface="+mj-lt"/>
              <a:buAutoNum type="arabicPeriod"/>
            </a:pPr>
            <a:r>
              <a:rPr lang="de-DE" dirty="0"/>
              <a:t>Die neutestamentliche  Zentralstelle Joh. 18, 38 steht eindeutig in einem sozialen Zusammenhang und zwar im eminenten Zusammenhang von Macht und Ohnmacht. Dabei weist die Gesamtheit des johanneischen Dialogs auf die (beinahe hegelsch gesprochen) Dialektik von Herr und Knecht: Der Gegeißelte ist ein König. Joh. 18,28ff   kann nach gemeinsamer Lektüre in dieser Richtung perspektiviert werden. </a:t>
            </a:r>
          </a:p>
        </p:txBody>
      </p:sp>
      <p:sp>
        <p:nvSpPr>
          <p:cNvPr id="4" name="Foliennummernplatzhalter 3"/>
          <p:cNvSpPr>
            <a:spLocks noGrp="1"/>
          </p:cNvSpPr>
          <p:nvPr>
            <p:ph type="sldNum" sz="quarter" idx="5"/>
          </p:nvPr>
        </p:nvSpPr>
        <p:spPr/>
        <p:txBody>
          <a:bodyPr/>
          <a:lstStyle/>
          <a:p>
            <a:fld id="{2C9601B1-8742-489F-B992-DCFCC2A60EE4}" type="slidenum">
              <a:rPr lang="de-DE" smtClean="0"/>
              <a:t>22</a:t>
            </a:fld>
            <a:endParaRPr lang="de-DE"/>
          </a:p>
        </p:txBody>
      </p:sp>
    </p:spTree>
    <p:extLst>
      <p:ext uri="{BB962C8B-B14F-4D97-AF65-F5344CB8AC3E}">
        <p14:creationId xmlns:p14="http://schemas.microsoft.com/office/powerpoint/2010/main" val="38631917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679768" y="4715153"/>
            <a:ext cx="5438140" cy="5144710"/>
          </a:xfrm>
        </p:spPr>
        <p:txBody>
          <a:bodyPr>
            <a:normAutofit fontScale="92500"/>
          </a:bodyPr>
          <a:lstStyle/>
          <a:p>
            <a:pPr marL="228600" indent="-228600">
              <a:buAutoNum type="arabicParenBoth"/>
            </a:pPr>
            <a:r>
              <a:rPr lang="de-DE" sz="1000" b="1" dirty="0"/>
              <a:t>Zur Korrespondenztheorie: </a:t>
            </a:r>
            <a:r>
              <a:rPr lang="de-DE" sz="1000" dirty="0"/>
              <a:t>Die klassische lateinische Formulierung ist der scholastische Satz:  „Veritas </a:t>
            </a:r>
            <a:r>
              <a:rPr lang="de-DE" sz="1000" dirty="0" err="1"/>
              <a:t>est</a:t>
            </a:r>
            <a:r>
              <a:rPr lang="de-DE" sz="1000" dirty="0"/>
              <a:t> </a:t>
            </a:r>
            <a:r>
              <a:rPr lang="de-DE" sz="1000" dirty="0" err="1"/>
              <a:t>adaequatio</a:t>
            </a:r>
            <a:r>
              <a:rPr lang="de-DE" sz="1000" dirty="0"/>
              <a:t> </a:t>
            </a:r>
            <a:r>
              <a:rPr lang="de-DE" sz="1000" dirty="0" err="1"/>
              <a:t>rei</a:t>
            </a:r>
            <a:r>
              <a:rPr lang="de-DE" sz="1000" dirty="0"/>
              <a:t> et </a:t>
            </a:r>
            <a:r>
              <a:rPr lang="de-DE" sz="1000" dirty="0" err="1"/>
              <a:t>intellectus</a:t>
            </a:r>
            <a:r>
              <a:rPr lang="de-DE" sz="1000" dirty="0"/>
              <a:t>.“ Die Problematik dieser scheinbar einfachen Formel ist die Frage: Wodurch wird die geforderte Übereinstimmung eigentlich erzielt? (Vertreter: z. B. </a:t>
            </a:r>
            <a:r>
              <a:rPr lang="de-DE" sz="1000" dirty="0" err="1"/>
              <a:t>Th.v</a:t>
            </a:r>
            <a:r>
              <a:rPr lang="de-DE" sz="1000" dirty="0"/>
              <a:t>. Aquino: Thomas von Aquin: </a:t>
            </a:r>
            <a:r>
              <a:rPr lang="de-DE" sz="1000" i="1" dirty="0"/>
              <a:t>Summa </a:t>
            </a:r>
            <a:r>
              <a:rPr lang="de-DE" sz="1000" i="1" dirty="0" err="1"/>
              <a:t>theologiae</a:t>
            </a:r>
            <a:r>
              <a:rPr lang="de-DE" sz="1000" dirty="0"/>
              <a:t> I, q.21 a.2)</a:t>
            </a:r>
          </a:p>
          <a:p>
            <a:pPr marL="228600" indent="-228600" algn="just">
              <a:buAutoNum type="arabicParenBoth"/>
            </a:pPr>
            <a:r>
              <a:rPr lang="de-DE" sz="1000" b="1" dirty="0"/>
              <a:t>Zur Kohärenztheorie</a:t>
            </a:r>
            <a:r>
              <a:rPr lang="de-DE" sz="1000" dirty="0"/>
              <a:t>: „Als theoretische Position zur Bestimmung des Wahrheitsbegriffs vertritt die K. die Auffassung, dass eine wahre Aussage dadurch bestimmbar sei, dass sie mit bestimmten anderen wahren Aussagen übereinstimmt. Im Hinblick auf die Bestimmung der Wahrheit einer Aussage gehen Ansätze der K. davon aus, dass die Wahrheit einer Aussage durch gewisse Systemeigenschaften der Theorie, z.B. ihre logische Widerspruchsfreiheit, festgelegt ist, zu deren Folgerungsmenge die Aussage gehört. Der kohärenztheoretische Ansatz kann in besonderer Weise dafür fruchtbar gemacht werden, Kriterien der Verträglichkeit von Aussagen mit gegebenen wahren Aussagen zu entwickeln, um daraus z.B. Strategien für Problemlösungen zu entwickeln.“   (Vertreter: </a:t>
            </a:r>
          </a:p>
          <a:p>
            <a:pPr marL="228600" indent="-228600" algn="just">
              <a:buAutoNum type="arabicParenBoth"/>
            </a:pPr>
            <a:r>
              <a:rPr lang="de-DE" sz="1000" b="1" dirty="0"/>
              <a:t>Zur Konsenstheorie</a:t>
            </a:r>
            <a:r>
              <a:rPr lang="de-DE" sz="1000" dirty="0"/>
              <a:t>: „Als theoretische Position zur Bestimmung des Wahrheitsbegriffs vertritt die K. die Auffassung, dass sich Wahrheit als Übereinstimmung von Meinungen definieren lasse. Anders als die </a:t>
            </a:r>
            <a:r>
              <a:rPr lang="de-DE" sz="1000" u="sng" dirty="0">
                <a:hlinkClick r:id="rId3"/>
              </a:rPr>
              <a:t>Kohärenztheori</a:t>
            </a:r>
            <a:r>
              <a:rPr lang="de-DE" sz="1000" dirty="0">
                <a:hlinkClick r:id="rId3"/>
              </a:rPr>
              <a:t>e</a:t>
            </a:r>
            <a:r>
              <a:rPr lang="de-DE" sz="1000" dirty="0"/>
              <a:t> bedeutet der Rekurs auf Meinungen nicht nur eine Übereinstimmung der Aussagen mit früher akzeptierten Aussagen, sondern die von den Wissenschaftlern allgemein akzeptierte Auffassung bezüglich eines Sachverhalts. Als wesentliche Zusatzannahme gilt dabei, dass der Konsens prozesshaft zu denken ist, d.h. als Meinung, die sich über einen längeren (Forschungs-)Zeitraum als allgemein akzeptiert herausgebildet hat. Das führt dazu, dass Wahrheit als approximative Annäherung eines langfristigen Konsenses zu verstehen ist. Daraus wird als regulative Idee, dass Wahrheit sich in der Kommunikation der Wissenschaftler als langfristiger Konsens ergibt und dass dieser Konsens als Annäherung an die absolute Wahrheit zu verstehen ist, wobei nur unterstellt werden kann, dass es eine solche letzte absolute Wahrheit gibt, da die K. weder dafür Kriterien benennen kann noch für das Moment der Annäherung.“(Vertreter der Konsenstheorie Jürgen Habermas (geb./Karl Otto Apel) (</a:t>
            </a:r>
            <a:r>
              <a:rPr lang="de-DE" sz="1000" dirty="0">
                <a:hlinkClick r:id="rId4"/>
              </a:rPr>
              <a:t>https://www.spektrum.de/lexikon/philosophie/konsenstheorie/1111</a:t>
            </a:r>
            <a:r>
              <a:rPr lang="de-DE" sz="1000" dirty="0"/>
              <a:t>]</a:t>
            </a:r>
          </a:p>
          <a:p>
            <a:pPr marL="228600" indent="-228600" algn="just">
              <a:buAutoNum type="arabicParenBoth"/>
            </a:pPr>
            <a:r>
              <a:rPr lang="de-DE" sz="1000" b="1" dirty="0"/>
              <a:t>Pragmatische Wahrheitstheorie</a:t>
            </a:r>
            <a:r>
              <a:rPr lang="de-DE" sz="1000" dirty="0"/>
              <a:t>: </a:t>
            </a:r>
          </a:p>
          <a:p>
            <a:pPr marL="180975" indent="-180975" algn="just"/>
            <a:r>
              <a:rPr lang="de-DE" sz="1000" dirty="0"/>
              <a:t>       </a:t>
            </a:r>
          </a:p>
          <a:p>
            <a:pPr marL="180975" indent="-180975" algn="just"/>
            <a:r>
              <a:rPr lang="de-DE" sz="1000" dirty="0"/>
              <a:t>	Ihre [=der Aussagen] Echtheit  	 bemisst sich daraus, ob sie für den einzelnen lebendig, d.h. sein              Leben  wirklich bestimmen, unumgänglich und bedeutungsvoll sind (William James [1842-1910])</a:t>
            </a:r>
          </a:p>
          <a:p>
            <a:pPr marL="180975" indent="-180975" algn="just"/>
            <a:endParaRPr lang="de-DE" sz="1000" dirty="0"/>
          </a:p>
          <a:p>
            <a:pPr marL="180975" indent="-180975" algn="just"/>
            <a:r>
              <a:rPr lang="de-DE" sz="1000" dirty="0"/>
              <a:t>	Erkennen ist Instrument erfolgreichen Handelns. Es dient der Beherrschung von Situationen und der Lösung praktischer Probleme.  (John Dewey [1859-1952]) </a:t>
            </a:r>
          </a:p>
          <a:p>
            <a:pPr marL="180975" indent="-180975" algn="just"/>
            <a:r>
              <a:rPr lang="de-DE" sz="1000" dirty="0"/>
              <a:t>	</a:t>
            </a:r>
          </a:p>
          <a:p>
            <a:pPr marL="266700" indent="-266700" algn="just"/>
            <a:r>
              <a:rPr lang="de-DE" sz="1000" dirty="0"/>
              <a:t>	</a:t>
            </a:r>
          </a:p>
          <a:p>
            <a:pPr algn="just"/>
            <a:r>
              <a:rPr lang="de-DE" sz="1000" dirty="0"/>
              <a:t> </a:t>
            </a:r>
          </a:p>
        </p:txBody>
      </p:sp>
      <p:sp>
        <p:nvSpPr>
          <p:cNvPr id="4" name="Foliennummernplatzhalter 3"/>
          <p:cNvSpPr>
            <a:spLocks noGrp="1"/>
          </p:cNvSpPr>
          <p:nvPr>
            <p:ph type="sldNum" sz="quarter" idx="5"/>
          </p:nvPr>
        </p:nvSpPr>
        <p:spPr/>
        <p:txBody>
          <a:bodyPr/>
          <a:lstStyle/>
          <a:p>
            <a:fld id="{2C9601B1-8742-489F-B992-DCFCC2A60EE4}" type="slidenum">
              <a:rPr lang="de-DE" smtClean="0"/>
              <a:t>23</a:t>
            </a:fld>
            <a:endParaRPr lang="de-DE"/>
          </a:p>
        </p:txBody>
      </p:sp>
    </p:spTree>
    <p:extLst>
      <p:ext uri="{BB962C8B-B14F-4D97-AF65-F5344CB8AC3E}">
        <p14:creationId xmlns:p14="http://schemas.microsoft.com/office/powerpoint/2010/main" val="13636393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lnSpcReduction="10000"/>
          </a:bodyPr>
          <a:lstStyle/>
          <a:p>
            <a:pPr algn="just"/>
            <a:r>
              <a:rPr lang="de-DE" dirty="0"/>
              <a:t>Um eine Erweiterung im Wahrheitsverständnis mit den Schülerinnen und Schülern anzubahnen und zwar gerade im Horizont des biblischen Wahrheitsbegriffes, lohnt sich ein Blick in das Rechtswesen. Von dorther kommen ja wesentliche Impulse zur Wahrheitsfrage. So auch hier. Im Recht wird unterschieden zwischen einer formalen und einer materiellen Wahrheitsperspektive. </a:t>
            </a:r>
          </a:p>
          <a:p>
            <a:pPr algn="just"/>
            <a:r>
              <a:rPr lang="de-DE" b="1" dirty="0"/>
              <a:t>Formelle Wahrheit</a:t>
            </a:r>
            <a:r>
              <a:rPr lang="de-DE" dirty="0"/>
              <a:t> in einem  Prozess ist eng gebunden an die Kautelen und Verfahrensregeln, die das Rechtssystem nun einmal vorsieht (Strafprozessordnung; Regeln der Zeugenbefragung) Innerhalb dieses Systems werden Sachverhalte auf eine bestimmte Weise ermittelt. (Zum Beispiel wird ermittelt, wie ein Goldkettchen gestohlen wurde.) Es treten bestimmte Aspekte in den Vordergrund, andere in den Hintergrund. </a:t>
            </a:r>
          </a:p>
          <a:p>
            <a:pPr algn="just"/>
            <a:r>
              <a:rPr lang="de-DE" b="1" dirty="0"/>
              <a:t>Materielle Wahrheit</a:t>
            </a:r>
            <a:r>
              <a:rPr lang="de-DE" dirty="0"/>
              <a:t>  formuliert den tatsächlichen Hergang der Tat. Dieser ist letztlich  in seinen genauesten Facetten und Einzelheiten nicht mehr darstellbar, oder eben nur annäherungsweise rekonstruierbar. Die materielle Wahrheit „atmet“, wenn man so will, das „ganze Leben“. </a:t>
            </a:r>
          </a:p>
          <a:p>
            <a:pPr algn="just"/>
            <a:endParaRPr lang="de-DE" dirty="0"/>
          </a:p>
          <a:p>
            <a:pPr algn="just"/>
            <a:r>
              <a:rPr lang="de-DE" b="1" dirty="0"/>
              <a:t>Didaktische Perspektiven und Anregungen: </a:t>
            </a:r>
          </a:p>
          <a:p>
            <a:pPr marL="228600" indent="-228600" algn="just">
              <a:buAutoNum type="arabicPeriod"/>
            </a:pPr>
            <a:r>
              <a:rPr lang="de-DE" dirty="0"/>
              <a:t>Diese Unterscheidung ist eine wesentliche (profane) Entsprechungen zu biblischen Wahrheitsverständnissen. Wie man unterrichtlich zeigen kann, geht es vor allem im atl., aber auch im </a:t>
            </a:r>
            <a:r>
              <a:rPr lang="de-DE" dirty="0" err="1"/>
              <a:t>ntl</a:t>
            </a:r>
            <a:r>
              <a:rPr lang="de-DE" dirty="0"/>
              <a:t>. Wahrheitsbegriff um eine materielle Perspektive. </a:t>
            </a:r>
          </a:p>
          <a:p>
            <a:pPr marL="228600" indent="-228600" algn="just">
              <a:buAutoNum type="arabicPeriod"/>
            </a:pPr>
            <a:r>
              <a:rPr lang="de-DE" dirty="0"/>
              <a:t>Die materielle Wahrheitsperspektive umgreift das „ganze Leben“ , ohne allerdings auf formelle Wahrheitsperspektiven einfach zu verzichten. D.h. Formelle Wahrheitsmomente (Sachverhaltsentsprechung, Präzision in der Benennung  von Details etc.) werden nicht einfach übergangen, aber durch andere Momente ergänzt („zum Leben erweckt“)   </a:t>
            </a:r>
          </a:p>
          <a:p>
            <a:pPr marL="228600" indent="-228600">
              <a:buAutoNum type="arabicPeriod"/>
            </a:pPr>
            <a:endParaRPr lang="de-DE" dirty="0"/>
          </a:p>
        </p:txBody>
      </p:sp>
      <p:sp>
        <p:nvSpPr>
          <p:cNvPr id="4" name="Foliennummernplatzhalter 3"/>
          <p:cNvSpPr>
            <a:spLocks noGrp="1"/>
          </p:cNvSpPr>
          <p:nvPr>
            <p:ph type="sldNum" sz="quarter" idx="5"/>
          </p:nvPr>
        </p:nvSpPr>
        <p:spPr/>
        <p:txBody>
          <a:bodyPr/>
          <a:lstStyle/>
          <a:p>
            <a:fld id="{2C9601B1-8742-489F-B992-DCFCC2A60EE4}" type="slidenum">
              <a:rPr lang="de-DE" smtClean="0"/>
              <a:t>24</a:t>
            </a:fld>
            <a:endParaRPr lang="de-DE"/>
          </a:p>
        </p:txBody>
      </p:sp>
    </p:spTree>
    <p:extLst>
      <p:ext uri="{BB962C8B-B14F-4D97-AF65-F5344CB8AC3E}">
        <p14:creationId xmlns:p14="http://schemas.microsoft.com/office/powerpoint/2010/main" val="35826353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Bilder: </a:t>
            </a:r>
            <a:r>
              <a:rPr lang="de-DE" dirty="0"/>
              <a:t>(1) https://www.spreadshirt.ch/shop/design/wahrheit+emet+maenner+premium+t-shirt-D5d77b7603d00695755125bd8?sellable=m4dLEAXng0irA203nA1a-812-7</a:t>
            </a:r>
          </a:p>
          <a:p>
            <a:r>
              <a:rPr lang="de-DE" dirty="0"/>
              <a:t>(2) https://www.facebook.com/pg/p.aldobergamaschi/photos/</a:t>
            </a:r>
          </a:p>
          <a:p>
            <a:endParaRPr lang="de-DE" dirty="0"/>
          </a:p>
          <a:p>
            <a:pPr algn="just"/>
            <a:r>
              <a:rPr lang="de-DE" dirty="0"/>
              <a:t>Der Theologe und Religionsphilosoph Ingolf U. </a:t>
            </a:r>
            <a:r>
              <a:rPr lang="de-DE" dirty="0" err="1"/>
              <a:t>Dalferth</a:t>
            </a:r>
            <a:r>
              <a:rPr lang="de-DE" dirty="0"/>
              <a:t> formulierte in durchaus angriffig-polemischem Unterton eine Gegenrede zu einem (auch unter </a:t>
            </a:r>
            <a:r>
              <a:rPr lang="de-DE" dirty="0" err="1"/>
              <a:t>SuS</a:t>
            </a:r>
            <a:r>
              <a:rPr lang="de-DE" dirty="0"/>
              <a:t>) häufig anzutreffenden Wahrheitsverständnis, wenn es um Religion geht. Religiöse Wahrheitsansprüche werden vom Richterstuhl empirischer Faktizität aus bewertet. Die biblischen Wahrheitsbegriff </a:t>
            </a:r>
            <a:r>
              <a:rPr lang="de-DE" dirty="0" err="1"/>
              <a:t>Aemet</a:t>
            </a:r>
            <a:r>
              <a:rPr lang="de-DE" dirty="0"/>
              <a:t> und </a:t>
            </a:r>
            <a:r>
              <a:rPr lang="de-DE" dirty="0" err="1"/>
              <a:t>aletheia</a:t>
            </a:r>
            <a:r>
              <a:rPr lang="de-DE" dirty="0"/>
              <a:t> sollen dazu dienen, diesen empiristischen Wahrheitsbegriff durch weitere Aspekte und Verständnishorizonte zu ergänzen. </a:t>
            </a:r>
          </a:p>
          <a:p>
            <a:pPr algn="just"/>
            <a:endParaRPr lang="de-DE" dirty="0"/>
          </a:p>
          <a:p>
            <a:pPr algn="just"/>
            <a:r>
              <a:rPr lang="de-DE" b="1" dirty="0"/>
              <a:t>Didaktische Perspektiven und Anregungen:</a:t>
            </a:r>
            <a:r>
              <a:rPr lang="de-DE" dirty="0"/>
              <a:t> </a:t>
            </a:r>
          </a:p>
          <a:p>
            <a:pPr marL="228600" indent="-228600" algn="just">
              <a:buAutoNum type="arabicPeriod"/>
            </a:pPr>
            <a:r>
              <a:rPr lang="de-DE" dirty="0"/>
              <a:t>Arbeitsteilige Assoziationen (Schreibgespräch o.ä.) zu den Begriffen „Treue“             „Festigkeit“, „Zuverlässigkeit“	 [Hebräischer Wahrheitsbegriff] und „</a:t>
            </a:r>
            <a:r>
              <a:rPr lang="de-DE" dirty="0" err="1"/>
              <a:t>Unverborgenheit</a:t>
            </a:r>
            <a:r>
              <a:rPr lang="de-DE" dirty="0"/>
              <a:t>“ [Griechisch- neutestamentlicher Wahrheitsbegriff]. Die Annäherung an die Thematik kann auch über kreative Arbeitsformen (Farbensymbolik; Erstellen von symbolischen Formen) erfolgen. </a:t>
            </a:r>
          </a:p>
          <a:p>
            <a:pPr marL="228600" indent="-228600" algn="just">
              <a:buAutoNum type="arabicPeriod"/>
            </a:pPr>
            <a:r>
              <a:rPr lang="de-DE" dirty="0"/>
              <a:t>Abgleich mit den formalen Bestimmungen der „klassischen“ Wahrheitstheorien“ aus der Kurzübersicht oder aus eigenen, ausführlicheren Materialen.   </a:t>
            </a:r>
          </a:p>
        </p:txBody>
      </p:sp>
      <p:sp>
        <p:nvSpPr>
          <p:cNvPr id="4" name="Foliennummernplatzhalter 3"/>
          <p:cNvSpPr>
            <a:spLocks noGrp="1"/>
          </p:cNvSpPr>
          <p:nvPr>
            <p:ph type="sldNum" sz="quarter" idx="5"/>
          </p:nvPr>
        </p:nvSpPr>
        <p:spPr/>
        <p:txBody>
          <a:bodyPr/>
          <a:lstStyle/>
          <a:p>
            <a:fld id="{2C9601B1-8742-489F-B992-DCFCC2A60EE4}" type="slidenum">
              <a:rPr lang="de-DE" smtClean="0"/>
              <a:t>25</a:t>
            </a:fld>
            <a:endParaRPr lang="de-DE"/>
          </a:p>
        </p:txBody>
      </p:sp>
    </p:spTree>
    <p:extLst>
      <p:ext uri="{BB962C8B-B14F-4D97-AF65-F5344CB8AC3E}">
        <p14:creationId xmlns:p14="http://schemas.microsoft.com/office/powerpoint/2010/main" val="16223677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just"/>
            <a:r>
              <a:rPr lang="de-DE" dirty="0"/>
              <a:t>Das Verständnis der angegebenen Bibelstellen kann natürlich noch einmal </a:t>
            </a:r>
            <a:r>
              <a:rPr lang="de-DE" dirty="0" err="1"/>
              <a:t>theo</a:t>
            </a:r>
            <a:r>
              <a:rPr lang="de-DE" dirty="0"/>
              <a:t>-logisch zugespitzt werden, wenn die Verbindungen zum </a:t>
            </a:r>
            <a:r>
              <a:rPr lang="de-DE" dirty="0" err="1"/>
              <a:t>altt</a:t>
            </a:r>
            <a:r>
              <a:rPr lang="de-DE" dirty="0"/>
              <a:t>. Bundesgedanken als </a:t>
            </a:r>
            <a:r>
              <a:rPr lang="de-DE" dirty="0" err="1"/>
              <a:t>Urdatum</a:t>
            </a:r>
            <a:r>
              <a:rPr lang="de-DE" dirty="0"/>
              <a:t> der Gottesbeziehung zwischen Jahwe und seinem Volk verdeutlicht wird. Weitergehende Orientierungen in Richtung auf das ägyptische Maat Denken sind denkbar. </a:t>
            </a:r>
          </a:p>
          <a:p>
            <a:endParaRPr lang="de-DE" dirty="0"/>
          </a:p>
          <a:p>
            <a:r>
              <a:rPr lang="de-DE" b="1" dirty="0"/>
              <a:t>Didaktische Perspektiven und Anregungen: </a:t>
            </a:r>
            <a:endParaRPr lang="de-DE" dirty="0"/>
          </a:p>
          <a:p>
            <a:pPr marL="228600" indent="-228600">
              <a:buAutoNum type="arabicPeriod"/>
            </a:pPr>
            <a:r>
              <a:rPr lang="de-DE" dirty="0"/>
              <a:t>Die angegebenen Bibelstellen und weitere werden arbeitsteilig bearbeitet. Fragestellung: Welche Aspekte eines „materiellen“ (lebensgesättigten, lebensstützenden) Wahrheitsverständnisses werden hier sichtbar?</a:t>
            </a:r>
          </a:p>
          <a:p>
            <a:pPr marL="228600" indent="-228600">
              <a:buAutoNum type="arabicPeriod"/>
            </a:pPr>
            <a:r>
              <a:rPr lang="de-DE" dirty="0"/>
              <a:t>Vergleich mit formalen (formellen) Wahrheitsperspektiven  Welche Verbindungen zu  oder Abgrenzungen von formellen Wahrheitsperspektiven ergeben sich?</a:t>
            </a:r>
          </a:p>
        </p:txBody>
      </p:sp>
      <p:sp>
        <p:nvSpPr>
          <p:cNvPr id="4" name="Foliennummernplatzhalter 3"/>
          <p:cNvSpPr>
            <a:spLocks noGrp="1"/>
          </p:cNvSpPr>
          <p:nvPr>
            <p:ph type="sldNum" sz="quarter" idx="5"/>
          </p:nvPr>
        </p:nvSpPr>
        <p:spPr/>
        <p:txBody>
          <a:bodyPr/>
          <a:lstStyle/>
          <a:p>
            <a:fld id="{2C9601B1-8742-489F-B992-DCFCC2A60EE4}" type="slidenum">
              <a:rPr lang="de-DE" smtClean="0"/>
              <a:t>26</a:t>
            </a:fld>
            <a:endParaRPr lang="de-DE"/>
          </a:p>
        </p:txBody>
      </p:sp>
    </p:spTree>
    <p:extLst>
      <p:ext uri="{BB962C8B-B14F-4D97-AF65-F5344CB8AC3E}">
        <p14:creationId xmlns:p14="http://schemas.microsoft.com/office/powerpoint/2010/main" val="17502921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Didaktische Perspektiven und Anregungen: </a:t>
            </a:r>
            <a:endParaRPr lang="de-DE" dirty="0"/>
          </a:p>
          <a:p>
            <a:pPr marL="228600" indent="-228600">
              <a:buAutoNum type="arabicPeriod"/>
            </a:pPr>
            <a:r>
              <a:rPr lang="de-DE" dirty="0"/>
              <a:t>Die angegebenen Bibelstellen und weitere werden arbeitsteilig bearbeitet. Fragestellung: Welche Aspekte eines „materiellen“ (lebensgesättigten, lebensstützenden) Wahrheitsverständnisses werden hier sichtbar?</a:t>
            </a:r>
          </a:p>
          <a:p>
            <a:pPr marL="228600" indent="-228600">
              <a:buAutoNum type="arabicPeriod"/>
            </a:pPr>
            <a:r>
              <a:rPr lang="de-DE" dirty="0"/>
              <a:t>Vergleich mit formalen (formellen) Wahrheitsperspektiven  Welche Verbindungen zu  oder Abgrenzungen von formellen Wahrheitsperspektiven ergeben sich?</a:t>
            </a:r>
          </a:p>
          <a:p>
            <a:endParaRPr lang="de-DE" dirty="0"/>
          </a:p>
        </p:txBody>
      </p:sp>
      <p:sp>
        <p:nvSpPr>
          <p:cNvPr id="4" name="Foliennummernplatzhalter 3"/>
          <p:cNvSpPr>
            <a:spLocks noGrp="1"/>
          </p:cNvSpPr>
          <p:nvPr>
            <p:ph type="sldNum" sz="quarter" idx="5"/>
          </p:nvPr>
        </p:nvSpPr>
        <p:spPr/>
        <p:txBody>
          <a:bodyPr/>
          <a:lstStyle/>
          <a:p>
            <a:fld id="{2C9601B1-8742-489F-B992-DCFCC2A60EE4}" type="slidenum">
              <a:rPr lang="de-DE" smtClean="0"/>
              <a:t>27</a:t>
            </a:fld>
            <a:endParaRPr lang="de-DE"/>
          </a:p>
        </p:txBody>
      </p:sp>
    </p:spTree>
    <p:extLst>
      <p:ext uri="{BB962C8B-B14F-4D97-AF65-F5344CB8AC3E}">
        <p14:creationId xmlns:p14="http://schemas.microsoft.com/office/powerpoint/2010/main" val="25512439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G.W.F. Hegel gilt als „der Systemphilosoph“ des deutschen Idealismus. Hegel erarbeitete eine höchst anspruchsvolle, letztlich universale Theorie über „das Ganze“ des Geistes , das sich als dialektischer Welt-Prozess zu seiner Vollendung hin bewegt. („Die Wahrheit ist das Ganze“): Der hohe Anspruch hatte aber seine Tücken, sprachlich und inhaltlich.      </a:t>
            </a:r>
          </a:p>
          <a:p>
            <a:r>
              <a:rPr lang="de-DE" dirty="0"/>
              <a:t>Einmal, so will es die Legende, soll G.W.F. Hegel im Schwung seiner systemfreudigen  Darlegungen über das Ganze der Wirklichkeit auch über die Gestalt der Amazonaspapageien doziert haben. Ein biologisch kundiger Student wagte es zu widersprechen: Hegel habe die Vögel nicht richtig beschrieben;  die Amazonas-Papageien sähen doch „in Wirklichkeit“ gänzlich anders. Hegels spitze, systemtrunkene Antwort: „Umso schlimmer für die Wirklichkeit!“  </a:t>
            </a:r>
          </a:p>
        </p:txBody>
      </p:sp>
      <p:sp>
        <p:nvSpPr>
          <p:cNvPr id="4" name="Foliennummernplatzhalter 3"/>
          <p:cNvSpPr>
            <a:spLocks noGrp="1"/>
          </p:cNvSpPr>
          <p:nvPr>
            <p:ph type="sldNum" sz="quarter" idx="5"/>
          </p:nvPr>
        </p:nvSpPr>
        <p:spPr/>
        <p:txBody>
          <a:bodyPr/>
          <a:lstStyle/>
          <a:p>
            <a:fld id="{2C9601B1-8742-489F-B992-DCFCC2A60EE4}" type="slidenum">
              <a:rPr lang="de-DE" smtClean="0"/>
              <a:t>28</a:t>
            </a:fld>
            <a:endParaRPr lang="de-DE"/>
          </a:p>
        </p:txBody>
      </p:sp>
    </p:spTree>
    <p:extLst>
      <p:ext uri="{BB962C8B-B14F-4D97-AF65-F5344CB8AC3E}">
        <p14:creationId xmlns:p14="http://schemas.microsoft.com/office/powerpoint/2010/main" val="41619856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fontScale="92500"/>
          </a:bodyPr>
          <a:lstStyle/>
          <a:p>
            <a:pPr algn="just"/>
            <a:r>
              <a:rPr lang="de-DE" dirty="0"/>
              <a:t>„Die neue Corona- Wirklichkeit“  ist die Überschrift zu  einem Kommentar des Internisten Prof. Dr. Curt Diehm.  Unter dieser Überschrift sehen Sie das Bild mit dem Paar, das sich ein </a:t>
            </a:r>
            <a:r>
              <a:rPr lang="de-DE" dirty="0" err="1"/>
              <a:t>Maskenselfie</a:t>
            </a:r>
            <a:r>
              <a:rPr lang="de-DE" dirty="0"/>
              <a:t> verschafft,  und zwar mit Büchern im Arm.  Damit wird die ikonische Grundsituation (MASKEN) der pandemischen Situation ab Frühjahr 2020 kombiniert mit dem Selfie als Ausdruck eines Umgangs mit Wirklichkeit, der stark auf das Bild fixiert ist.  Wirklich ist, was „ich“ fotografiert habe. „Ich war wirklich dabei, als der Maskenzwang Realität war.“ Soweit die „Oberflächensprache“ des Bildes.</a:t>
            </a:r>
          </a:p>
          <a:p>
            <a:r>
              <a:rPr lang="de-DE" dirty="0"/>
              <a:t>Die ganze  Seite des Handelsblattbeitrages geht allerdings in eine medizinisch und epidemiologisch andere Richtung: Prof. Diehm wendet sich gegen den Ausdruck einer zweiten Welle. Er sagt in seinem Beitrag eine Weiterexistenz der </a:t>
            </a:r>
            <a:r>
              <a:rPr lang="de-DE" dirty="0" err="1"/>
              <a:t>Coronagefahr</a:t>
            </a:r>
            <a:r>
              <a:rPr lang="de-DE" dirty="0"/>
              <a:t> auf niedrigem oder mittlerem Niveau voraus.        </a:t>
            </a:r>
          </a:p>
          <a:p>
            <a:r>
              <a:rPr lang="de-DE" b="1" dirty="0"/>
              <a:t>Didaktische Perspektiven und Anregungen</a:t>
            </a:r>
            <a:r>
              <a:rPr lang="de-DE" dirty="0"/>
              <a:t>:   </a:t>
            </a:r>
          </a:p>
          <a:p>
            <a:pPr marL="228600" indent="-228600" algn="just">
              <a:buFont typeface="+mj-lt"/>
              <a:buAutoNum type="arabicPeriod"/>
            </a:pPr>
            <a:r>
              <a:rPr lang="de-DE" dirty="0"/>
              <a:t>Schrittweise Erarbeitung der Hintergründe und Resonanzräume des Ausdruckes „Corona-Wirklichkeit“-. </a:t>
            </a:r>
            <a:r>
              <a:rPr lang="de-DE" b="1" dirty="0"/>
              <a:t>Was „sagt“ das Bild?</a:t>
            </a:r>
            <a:r>
              <a:rPr lang="de-DE" dirty="0"/>
              <a:t> Dabei die alte (platonische) Frage nach dem „Was ist…“ neu anwenden: „Was ist die alte, was ist die neue Corona-Wirklichkeit“?  Gibt es eine Wirklichkeit „vor“ und „nach“   Corona? Wenn man da eine Gegenüberstellung aufstellen wollte – wie sähe diese Gegenüberstellung aus?</a:t>
            </a:r>
          </a:p>
          <a:p>
            <a:pPr marL="228600" indent="-228600" algn="just">
              <a:buFont typeface="+mj-lt"/>
              <a:buAutoNum type="arabicPeriod"/>
            </a:pPr>
            <a:r>
              <a:rPr lang="de-DE" dirty="0"/>
              <a:t>Gegenüberstellung der unter 1. skizzierten Wahrnehmungen und Vermutungen mit den Aussagen des Mediziners (nämlich als Aussage über die verringerte, aber konstante Macht der Pandemie). Perspektive für die unterrichtlichen Schlussfolgerungen: Allein der Ausdruck „neue Wirklichkeit“ ruft unterschiedliche Assoziationen und Interpretationen auf.  Weitergehende Fragestellungen: Gibt es eine „alte“ und eine „neue Wirklichkeit“ und was hat das mit Wahrheit zu tun? </a:t>
            </a:r>
          </a:p>
          <a:p>
            <a:pPr marL="228600" indent="-228600" algn="just">
              <a:buFont typeface="+mj-lt"/>
              <a:buAutoNum type="arabicPeriod"/>
            </a:pPr>
            <a:r>
              <a:rPr lang="de-DE" dirty="0"/>
              <a:t>Mit den </a:t>
            </a:r>
            <a:r>
              <a:rPr lang="de-DE" dirty="0" err="1"/>
              <a:t>Sus</a:t>
            </a:r>
            <a:r>
              <a:rPr lang="de-DE" dirty="0"/>
              <a:t> abschließend darüber sprechen, was nun die „neue Wirklichkeit“ „in </a:t>
            </a:r>
            <a:r>
              <a:rPr lang="de-DE" dirty="0" err="1"/>
              <a:t>Coronazeiten</a:t>
            </a:r>
            <a:r>
              <a:rPr lang="de-DE" dirty="0"/>
              <a:t>“ tatsächlich ausgemacht hat.  Festhalten der Gesprächsergebnisse. </a:t>
            </a:r>
          </a:p>
        </p:txBody>
      </p:sp>
      <p:sp>
        <p:nvSpPr>
          <p:cNvPr id="4" name="Foliennummernplatzhalter 3"/>
          <p:cNvSpPr>
            <a:spLocks noGrp="1"/>
          </p:cNvSpPr>
          <p:nvPr>
            <p:ph type="sldNum" sz="quarter" idx="5"/>
          </p:nvPr>
        </p:nvSpPr>
        <p:spPr/>
        <p:txBody>
          <a:bodyPr/>
          <a:lstStyle/>
          <a:p>
            <a:fld id="{2C9601B1-8742-489F-B992-DCFCC2A60EE4}" type="slidenum">
              <a:rPr lang="de-DE" smtClean="0"/>
              <a:t>3</a:t>
            </a:fld>
            <a:endParaRPr lang="de-DE"/>
          </a:p>
        </p:txBody>
      </p:sp>
    </p:spTree>
    <p:extLst>
      <p:ext uri="{BB962C8B-B14F-4D97-AF65-F5344CB8AC3E}">
        <p14:creationId xmlns:p14="http://schemas.microsoft.com/office/powerpoint/2010/main" val="2774144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512EC15D-6DB8-455F-BFC9-09ACE7319160}"/>
              </a:ext>
            </a:extLst>
          </p:cNvPr>
          <p:cNvPicPr>
            <a:picLocks noChangeAspect="1"/>
          </p:cNvPicPr>
          <p:nvPr/>
        </p:nvPicPr>
        <p:blipFill>
          <a:blip r:embed="rId3"/>
          <a:stretch>
            <a:fillRect/>
          </a:stretch>
        </p:blipFill>
        <p:spPr>
          <a:xfrm>
            <a:off x="2685092" y="2618183"/>
            <a:ext cx="2191164" cy="1560145"/>
          </a:xfrm>
          <a:prstGeom prst="rect">
            <a:avLst/>
          </a:prstGeom>
        </p:spPr>
      </p:pic>
      <p:sp>
        <p:nvSpPr>
          <p:cNvPr id="2" name="Folienbildplatzhalter 1"/>
          <p:cNvSpPr>
            <a:spLocks noGrp="1" noRot="1" noChangeAspect="1"/>
          </p:cNvSpPr>
          <p:nvPr>
            <p:ph type="sldImg"/>
          </p:nvPr>
        </p:nvSpPr>
        <p:spPr>
          <a:xfrm>
            <a:off x="757238" y="508000"/>
            <a:ext cx="4962525" cy="3722688"/>
          </a:xfrm>
        </p:spPr>
      </p:sp>
      <p:sp>
        <p:nvSpPr>
          <p:cNvPr id="3" name="Notizenplatzhalter 2"/>
          <p:cNvSpPr>
            <a:spLocks noGrp="1"/>
          </p:cNvSpPr>
          <p:nvPr>
            <p:ph type="body" idx="1"/>
          </p:nvPr>
        </p:nvSpPr>
        <p:spPr/>
        <p:txBody>
          <a:bodyPr>
            <a:normAutofit fontScale="92500" lnSpcReduction="20000"/>
          </a:bodyPr>
          <a:lstStyle/>
          <a:p>
            <a:pPr algn="just"/>
            <a:r>
              <a:rPr lang="de-DE" dirty="0"/>
              <a:t>Geht man die „Corona-Spur“ mit den </a:t>
            </a:r>
            <a:r>
              <a:rPr lang="de-DE" dirty="0" err="1"/>
              <a:t>SuS</a:t>
            </a:r>
            <a:r>
              <a:rPr lang="de-DE" dirty="0"/>
              <a:t> weiter, kommt man rasch in ein Gelände, in dem die Wahrheitsfrage und die Wirklichkeitsfrage neue und vielleicht eigentümliche Allianzen eingehen. </a:t>
            </a:r>
          </a:p>
          <a:p>
            <a:pPr algn="just"/>
            <a:r>
              <a:rPr lang="de-DE" dirty="0"/>
              <a:t>Das Bild mit dem  Graffiti aus London bringt erneut Aspekte der „neuen Corona-Wirklichkeit“ auf den Punkt. „5G </a:t>
            </a:r>
            <a:r>
              <a:rPr lang="de-DE" dirty="0" err="1"/>
              <a:t>is</a:t>
            </a:r>
            <a:r>
              <a:rPr lang="de-DE" dirty="0"/>
              <a:t> </a:t>
            </a:r>
            <a:r>
              <a:rPr lang="de-DE" dirty="0" err="1"/>
              <a:t>the</a:t>
            </a:r>
            <a:r>
              <a:rPr lang="de-DE" dirty="0"/>
              <a:t> </a:t>
            </a:r>
            <a:r>
              <a:rPr lang="de-DE" dirty="0" err="1"/>
              <a:t>killer</a:t>
            </a:r>
            <a:r>
              <a:rPr lang="de-DE" dirty="0"/>
              <a:t>“ ist ein Haupt-Satz aus einer Verschwörungstheorie. Die dahinter stehende „Theorie“ lautet lautet:  Die eigentliche Gefahr ist nicht Covid-19 sondern die riesige Strahlung des 5G Netzes, der man zum Beispiel durch das Tragen von  Aluminium Hüten mindern oder ganz ausschalten kann.  </a:t>
            </a:r>
          </a:p>
          <a:p>
            <a:pPr algn="just"/>
            <a:endParaRPr lang="de-DE" dirty="0"/>
          </a:p>
          <a:p>
            <a:pPr algn="just"/>
            <a:r>
              <a:rPr lang="de-DE" dirty="0"/>
              <a:t>Damit wird für die Schülerinnen und Schüler  der Zusammenhang des „Wahrheit-Lüge komplexes“ mit einer ungewöhnlichen Perspektive auf das Phänomen „Weltbild“ deutlich.  Versteht man „Weltbild“ nicht allein im Sinne einer physikalisch-kosmologischen „Gesamtschau“, sondern allgemeiner, als „anschauliches Resultat des auffassenden Verhaltens“, als Gesamtordnung der Wirklichkeitswahrnehmung und -deutung  (nach Wilhelm Dilthey), dann rücken auch Corona-Verschwörungstheorien zu Weltbildelementen auf.     </a:t>
            </a:r>
          </a:p>
          <a:p>
            <a:endParaRPr lang="de-DE" dirty="0"/>
          </a:p>
          <a:p>
            <a:r>
              <a:rPr lang="de-DE" b="1" dirty="0"/>
              <a:t>Didaktische Perspektiven und Anregungen: </a:t>
            </a:r>
          </a:p>
          <a:p>
            <a:r>
              <a:rPr lang="de-DE" dirty="0"/>
              <a:t>Legen Sie Ihren </a:t>
            </a:r>
            <a:r>
              <a:rPr lang="de-DE" dirty="0" err="1"/>
              <a:t>SuS</a:t>
            </a:r>
            <a:r>
              <a:rPr lang="de-DE" dirty="0"/>
              <a:t> die die Bildkombination vor. </a:t>
            </a:r>
            <a:r>
              <a:rPr lang="de-DE" b="1" dirty="0"/>
              <a:t>Arbeitsaufgabe: (1) </a:t>
            </a:r>
            <a:r>
              <a:rPr lang="de-DE" dirty="0"/>
              <a:t>Skizzieren Sie die Antwort auf die Frage:  „Was ist die Wirklichkeit?“, die der Mann mit dem Aluhut geben würde. Recherchieren Sie dabei ggf. über die Funktion von Aluhüten und ziehen Sie die Bildaussage der Karikatur mit ein. </a:t>
            </a:r>
            <a:r>
              <a:rPr lang="de-DE" b="1" dirty="0"/>
              <a:t>(2) </a:t>
            </a:r>
            <a:r>
              <a:rPr lang="de-DE" dirty="0"/>
              <a:t>Erörtern Sie, welches welche Probleme entstehen, wenn man mit diesem Mann in ein Gespräch eintritt.   </a:t>
            </a:r>
            <a:endParaRPr lang="de-DE" b="1" dirty="0"/>
          </a:p>
          <a:p>
            <a:r>
              <a:rPr lang="de-DE" dirty="0"/>
              <a:t> </a:t>
            </a:r>
          </a:p>
          <a:p>
            <a:endParaRPr lang="de-DE" dirty="0"/>
          </a:p>
          <a:p>
            <a:endParaRPr lang="de-DE" dirty="0"/>
          </a:p>
          <a:p>
            <a:r>
              <a:rPr lang="de-DE" dirty="0"/>
              <a:t>Bildquellen: </a:t>
            </a:r>
          </a:p>
          <a:p>
            <a:pPr marL="228600" indent="-228600">
              <a:buAutoNum type="arabicParenBoth"/>
            </a:pPr>
            <a:r>
              <a:rPr lang="en-US" dirty="0" err="1"/>
              <a:t>Covid</a:t>
            </a:r>
            <a:r>
              <a:rPr lang="en-US" dirty="0"/>
              <a:t>-hoax: </a:t>
            </a:r>
            <a:r>
              <a:rPr lang="en-US" dirty="0" err="1"/>
              <a:t>Bildrechte</a:t>
            </a:r>
            <a:r>
              <a:rPr lang="en-US" dirty="0"/>
              <a:t>: imago images / </a:t>
            </a:r>
            <a:r>
              <a:rPr lang="en-US" dirty="0" err="1"/>
              <a:t>i</a:t>
            </a:r>
            <a:r>
              <a:rPr lang="en-US" dirty="0"/>
              <a:t> Images /Martin Wheatly </a:t>
            </a:r>
          </a:p>
          <a:p>
            <a:pPr marL="228600" indent="-228600">
              <a:buAutoNum type="arabicParenBoth"/>
            </a:pPr>
            <a:r>
              <a:rPr lang="en-US" dirty="0" err="1"/>
              <a:t>Aluminium</a:t>
            </a:r>
            <a:r>
              <a:rPr lang="en-US" dirty="0"/>
              <a:t>-Hut: </a:t>
            </a:r>
            <a:r>
              <a:rPr lang="de-DE" dirty="0">
                <a:effectLst/>
              </a:rPr>
              <a:t>(Bild: Mikhail </a:t>
            </a:r>
            <a:r>
              <a:rPr lang="de-DE" dirty="0" err="1">
                <a:effectLst/>
              </a:rPr>
              <a:t>Lemeshko</a:t>
            </a:r>
            <a:r>
              <a:rPr lang="de-DE" dirty="0">
                <a:effectLst/>
              </a:rPr>
              <a:t>/ISTA) </a:t>
            </a:r>
          </a:p>
          <a:p>
            <a:r>
              <a:rPr lang="de-DE" dirty="0">
                <a:effectLst/>
              </a:rPr>
              <a:t>(3) Karikatur: Jan </a:t>
            </a:r>
            <a:r>
              <a:rPr lang="de-DE" dirty="0" err="1">
                <a:effectLst/>
              </a:rPr>
              <a:t>Tomaschoff</a:t>
            </a:r>
            <a:r>
              <a:rPr lang="de-DE" dirty="0">
                <a:effectLst/>
              </a:rPr>
              <a:t> (Eulenspiegel), auf: </a:t>
            </a:r>
            <a:r>
              <a:rPr lang="de-DE" dirty="0">
                <a:hlinkClick r:id="rId4"/>
              </a:rPr>
              <a:t>https://www.pinterest.de/pin/643240759251647081/</a:t>
            </a:r>
            <a:endParaRPr lang="en-US" dirty="0"/>
          </a:p>
          <a:p>
            <a:pPr marL="228600" indent="-228600">
              <a:buAutoNum type="arabicParenBoth"/>
            </a:pPr>
            <a:endParaRPr lang="de-DE" dirty="0"/>
          </a:p>
        </p:txBody>
      </p:sp>
      <p:sp>
        <p:nvSpPr>
          <p:cNvPr id="4" name="Foliennummernplatzhalter 3"/>
          <p:cNvSpPr>
            <a:spLocks noGrp="1"/>
          </p:cNvSpPr>
          <p:nvPr>
            <p:ph type="sldNum" sz="quarter" idx="5"/>
          </p:nvPr>
        </p:nvSpPr>
        <p:spPr/>
        <p:txBody>
          <a:bodyPr/>
          <a:lstStyle/>
          <a:p>
            <a:fld id="{2C9601B1-8742-489F-B992-DCFCC2A60EE4}" type="slidenum">
              <a:rPr lang="de-DE" smtClean="0"/>
              <a:t>4</a:t>
            </a:fld>
            <a:endParaRPr lang="de-DE"/>
          </a:p>
        </p:txBody>
      </p:sp>
    </p:spTree>
    <p:extLst>
      <p:ext uri="{BB962C8B-B14F-4D97-AF65-F5344CB8AC3E}">
        <p14:creationId xmlns:p14="http://schemas.microsoft.com/office/powerpoint/2010/main" val="4310129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fontScale="85000" lnSpcReduction="20000"/>
          </a:bodyPr>
          <a:lstStyle/>
          <a:p>
            <a:pPr algn="just"/>
            <a:r>
              <a:rPr lang="de-DE" dirty="0"/>
              <a:t>Die Überschrift aus dem Bildungsplan klingt an sich trocken und/oder komplex  - aber nicht mehr. In Zeiten von Corona bekommen diese Formulierungen aus dem Jahre 2001 (fast 20 Jahre alt!) aber ganz neue „Schärfen“. Worin sie liegen könnten, zeigt sich an einer Karikatur, die (in Abwandlung)  ein Zitat von Greta </a:t>
            </a:r>
            <a:r>
              <a:rPr lang="de-DE" dirty="0" err="1"/>
              <a:t>Thunberg</a:t>
            </a:r>
            <a:r>
              <a:rPr lang="de-DE" dirty="0"/>
              <a:t> aufnimmt:  Hört auf die Wissenschaft/Hört nicht auf die Wissenschaft.</a:t>
            </a:r>
          </a:p>
          <a:p>
            <a:pPr algn="just"/>
            <a:r>
              <a:rPr lang="de-DE" dirty="0"/>
              <a:t>Mit dem Bild wird eine wesentliche Konfliktlage angesprochen; sie verdichtet sich in folgenden Fragen: </a:t>
            </a:r>
          </a:p>
          <a:p>
            <a:pPr marL="171450" indent="-171450" algn="just">
              <a:buFont typeface="Arial" panose="020B0604020202020204" pitchFamily="34" charset="0"/>
              <a:buChar char="•"/>
            </a:pPr>
            <a:r>
              <a:rPr lang="de-DE" dirty="0"/>
              <a:t>Wieviel Reichweite erlauben wir wissenschaftlichen Erkenntnissen hinsichtlich der Gestaltung  unseres persönlichen Lebens?</a:t>
            </a:r>
          </a:p>
          <a:p>
            <a:pPr marL="171450" indent="-171450" algn="just">
              <a:buFont typeface="Arial" panose="020B0604020202020204" pitchFamily="34" charset="0"/>
              <a:buChar char="•"/>
            </a:pPr>
            <a:r>
              <a:rPr lang="de-DE" dirty="0"/>
              <a:t>Welche wissenschaftlichen Erkenntnisse sind richtig, welche sind falsch?</a:t>
            </a:r>
          </a:p>
          <a:p>
            <a:pPr marL="171450" indent="-171450" algn="just">
              <a:buFont typeface="Arial" panose="020B0604020202020204" pitchFamily="34" charset="0"/>
              <a:buChar char="•"/>
            </a:pPr>
            <a:r>
              <a:rPr lang="de-DE" dirty="0"/>
              <a:t>Wie gehen wir mit der fluiden Situation um, dass in kurzer Zeit wissenschaftliche Erkenntnisse überholt sind und durch neue ersetzt werden?</a:t>
            </a:r>
          </a:p>
          <a:p>
            <a:pPr marL="0" indent="0" algn="just">
              <a:buFont typeface="Arial" panose="020B0604020202020204" pitchFamily="34" charset="0"/>
              <a:buNone/>
            </a:pPr>
            <a:r>
              <a:rPr lang="de-DE" dirty="0"/>
              <a:t>Diese und ähnliche Fragen markieren sehr deutlich die Bestimmtheit dessen, was wir „Lebenswelt“  durch „Naturwissenschaft und Technik“.</a:t>
            </a:r>
          </a:p>
          <a:p>
            <a:pPr marL="0" indent="0" algn="just">
              <a:buFont typeface="Arial" panose="020B0604020202020204" pitchFamily="34" charset="0"/>
              <a:buNone/>
            </a:pPr>
            <a:r>
              <a:rPr lang="de-DE" dirty="0"/>
              <a:t>Diese Verschärfungen haben direkt oder indirekt auch „katalytische Wirkungen“ für die Gestaltung und die Inhalte von Religionsunterricht: </a:t>
            </a:r>
          </a:p>
          <a:p>
            <a:pPr marL="171450" indent="-171450" algn="just">
              <a:buFont typeface="Arial" panose="020B0604020202020204" pitchFamily="34" charset="0"/>
              <a:buChar char="•"/>
            </a:pPr>
            <a:r>
              <a:rPr lang="de-DE" dirty="0"/>
              <a:t>Die wissenschaftlich-technischen Bewältigungsstrategien gegen </a:t>
            </a:r>
            <a:r>
              <a:rPr lang="de-DE" dirty="0" err="1"/>
              <a:t>Covid</a:t>
            </a:r>
            <a:r>
              <a:rPr lang="de-DE" dirty="0"/>
              <a:t> 19 machen ganz konkret eine Deutung der pandemischen Krankheit als „Gottesstrafe“ obsolet.  Wogegen man medizinisch rational vorgehen kann ist dann (auf den ersten Blick!) theologisch nicht  „valide“. Es geht dann auch um die Entwicklung eines theologischen Differenzierungsvermögens. </a:t>
            </a:r>
          </a:p>
          <a:p>
            <a:pPr marL="171450" indent="-171450" algn="just">
              <a:buFont typeface="Arial" panose="020B0604020202020204" pitchFamily="34" charset="0"/>
              <a:buChar char="•"/>
            </a:pPr>
            <a:r>
              <a:rPr lang="de-DE" dirty="0"/>
              <a:t>In größeren Zusammenhängen: Die naturwissenschaftlich-technische Sicht auf „die Wirklichkeit“ mit ihrem Empirie- und Messbarkeitspathos tritt in Bereiche ein , die „vorher“ der Religion vorbehalten waren: ethische Detailentscheidungen, Formierung von grundsätzlichen Lebenseinstellungen etc.  [Vgl. dazu Bultmanns  Dictum: Wer das elektrische Licht einschaltet, kann nicht an (</a:t>
            </a:r>
            <a:r>
              <a:rPr lang="de-DE" dirty="0" err="1"/>
              <a:t>ntl</a:t>
            </a:r>
            <a:r>
              <a:rPr lang="de-DE" dirty="0"/>
              <a:t>.) Wunder glauben; Hans Blumenbergs Analyse: Die </a:t>
            </a:r>
            <a:r>
              <a:rPr lang="de-DE" dirty="0" err="1"/>
              <a:t>Naturwissenschschaft</a:t>
            </a:r>
            <a:r>
              <a:rPr lang="de-DE" dirty="0"/>
              <a:t> ersetzt den Mythos bei der Bewältigung der Aufgabe, die unsichere und kontingente Wirklichkeit zu „ordnen“.] </a:t>
            </a:r>
          </a:p>
          <a:p>
            <a:pPr marL="0" indent="0">
              <a:buFont typeface="Arial" panose="020B0604020202020204" pitchFamily="34" charset="0"/>
              <a:buNone/>
            </a:pPr>
            <a:endParaRPr lang="de-DE" dirty="0"/>
          </a:p>
          <a:p>
            <a:r>
              <a:rPr lang="de-DE" dirty="0"/>
              <a:t> </a:t>
            </a:r>
          </a:p>
          <a:p>
            <a:endParaRPr lang="de-DE" dirty="0"/>
          </a:p>
          <a:p>
            <a:endParaRPr lang="de-DE" dirty="0"/>
          </a:p>
          <a:p>
            <a:r>
              <a:rPr lang="de-DE" dirty="0"/>
              <a:t>Bildquelle: RNZ Karikatur / auf </a:t>
            </a:r>
            <a:r>
              <a:rPr lang="de-DE" dirty="0">
                <a:hlinkClick r:id="rId3"/>
              </a:rPr>
              <a:t>https://www.rnz.de/politik/karikatur_galerie,-Die-Karikatur-_mediagalid,8.html</a:t>
            </a:r>
            <a:r>
              <a:rPr lang="de-DE" dirty="0"/>
              <a:t>] </a:t>
            </a:r>
          </a:p>
        </p:txBody>
      </p:sp>
      <p:sp>
        <p:nvSpPr>
          <p:cNvPr id="4" name="Foliennummernplatzhalter 3"/>
          <p:cNvSpPr>
            <a:spLocks noGrp="1"/>
          </p:cNvSpPr>
          <p:nvPr>
            <p:ph type="sldNum" sz="quarter" idx="5"/>
          </p:nvPr>
        </p:nvSpPr>
        <p:spPr/>
        <p:txBody>
          <a:bodyPr/>
          <a:lstStyle/>
          <a:p>
            <a:fld id="{2C9601B1-8742-489F-B992-DCFCC2A60EE4}" type="slidenum">
              <a:rPr lang="de-DE" smtClean="0"/>
              <a:t>5</a:t>
            </a:fld>
            <a:endParaRPr lang="de-DE"/>
          </a:p>
        </p:txBody>
      </p:sp>
    </p:spTree>
    <p:extLst>
      <p:ext uri="{BB962C8B-B14F-4D97-AF65-F5344CB8AC3E}">
        <p14:creationId xmlns:p14="http://schemas.microsoft.com/office/powerpoint/2010/main" val="13642341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fontScale="92500"/>
          </a:bodyPr>
          <a:lstStyle/>
          <a:p>
            <a:pPr algn="just"/>
            <a:r>
              <a:rPr lang="de-DE" dirty="0"/>
              <a:t>Die exklusiv stimmige „Wahrnehmung der Wirklichkeit in den Naturwissenschaften“ wird nun gerade in der </a:t>
            </a:r>
            <a:r>
              <a:rPr lang="de-DE" dirty="0" err="1"/>
              <a:t>Coronakrise</a:t>
            </a:r>
            <a:r>
              <a:rPr lang="de-DE" dirty="0"/>
              <a:t> heftig angezweifelt und zwar in vielerlei Hinsicht. Die „klassische Opposition“ ist das Gegenüber von Naturwissenschaftlicher Darstellungslogik im Kontext des „wissenschaftlichen Mainstreams“ und einer verschwörungstheoretischen „Supertheorie“, die, quasi allerklärend als Aufklärung gegen die System-Agenten dieses (</a:t>
            </a:r>
            <a:r>
              <a:rPr lang="de-DE" dirty="0" err="1"/>
              <a:t>natur</a:t>
            </a:r>
            <a:r>
              <a:rPr lang="de-DE" dirty="0"/>
              <a:t>)</a:t>
            </a:r>
            <a:r>
              <a:rPr lang="de-DE" dirty="0" err="1"/>
              <a:t>wissenshaftlichen</a:t>
            </a:r>
            <a:r>
              <a:rPr lang="de-DE" dirty="0"/>
              <a:t> Mainstreams ankämpft. Der Hinweis auf die Informationen durch das Bundesamt für gesundheitliche Aufklärung ist wohl der Tatsache geschuldet, dass mit Raik Garve ein klassischer Verschwörungstheoretiker auf den Plan tritt, dem </a:t>
            </a:r>
            <a:r>
              <a:rPr lang="de-DE" dirty="0" err="1"/>
              <a:t>youtube</a:t>
            </a:r>
            <a:r>
              <a:rPr lang="de-DE" dirty="0"/>
              <a:t>  dann den Link der Bundeszentrale für gesundheitliche Aufklärung entgegenstellt. Dieses Verfahren wird (prophylaktisch?) bei allen </a:t>
            </a:r>
            <a:r>
              <a:rPr lang="de-DE" dirty="0" err="1"/>
              <a:t>Youtoube</a:t>
            </a:r>
            <a:r>
              <a:rPr lang="de-DE" dirty="0"/>
              <a:t>-Treffern zum Corona-Themen angewendet.   </a:t>
            </a:r>
          </a:p>
          <a:p>
            <a:pPr algn="just"/>
            <a:r>
              <a:rPr lang="de-DE" dirty="0"/>
              <a:t>Interessant: Beide Perspektiven auf die Corona-Pandemie firmieren unter dem Begriff der Aufklärung. Durchaus auch ein Hinweis darauf, dass die Frage nach der Wahrheit strittig ist und der Kriterien bedarf. Was ist also wirklich wahr?</a:t>
            </a:r>
          </a:p>
          <a:p>
            <a:pPr algn="just"/>
            <a:endParaRPr lang="de-DE" dirty="0"/>
          </a:p>
          <a:p>
            <a:pPr algn="just"/>
            <a:r>
              <a:rPr lang="de-DE" dirty="0"/>
              <a:t>Ein weiteres Beispiel für die impfkritische Schelte gegen Louis Pasteur und Robert Koch: </a:t>
            </a:r>
            <a:r>
              <a:rPr lang="de-DE" dirty="0">
                <a:hlinkClick r:id="rId3"/>
              </a:rPr>
              <a:t>http://www.initiative.cc/Artikel/2014_09_03_Geschichte_des_Impfens.htm</a:t>
            </a:r>
            <a:endParaRPr lang="de-DE" dirty="0"/>
          </a:p>
          <a:p>
            <a:pPr algn="just"/>
            <a:endParaRPr lang="de-DE" dirty="0"/>
          </a:p>
          <a:p>
            <a:pPr algn="just"/>
            <a:endParaRPr lang="de-DE" dirty="0"/>
          </a:p>
          <a:p>
            <a:pPr algn="just"/>
            <a:endParaRPr lang="de-DE" dirty="0"/>
          </a:p>
          <a:p>
            <a:pPr marL="0" marR="0" lvl="0" indent="0" algn="just" defTabSz="914400" rtl="0" eaLnBrk="1" fontAlgn="auto" latinLnBrk="0" hangingPunct="1">
              <a:lnSpc>
                <a:spcPct val="100000"/>
              </a:lnSpc>
              <a:spcBef>
                <a:spcPts val="0"/>
              </a:spcBef>
              <a:spcAft>
                <a:spcPts val="0"/>
              </a:spcAft>
              <a:buClrTx/>
              <a:buSzTx/>
              <a:buFontTx/>
              <a:buNone/>
              <a:tabLst/>
              <a:defRPr/>
            </a:pPr>
            <a:r>
              <a:rPr lang="de-DE" b="1" dirty="0"/>
              <a:t>Didaktische Perspektiven und Anregungen</a:t>
            </a:r>
            <a:r>
              <a:rPr lang="de-DE" dirty="0"/>
              <a:t>:   </a:t>
            </a:r>
          </a:p>
          <a:p>
            <a:pPr marL="228600" indent="-228600" algn="just">
              <a:buAutoNum type="arabicPeriod"/>
            </a:pPr>
            <a:r>
              <a:rPr lang="de-DE" dirty="0"/>
              <a:t>Zeigen Sie den Schülerinnen und Schülern zunächst den Screenshot und lassen Sie Vermutungen anstellen über den Zusammenhang zwischen der Bemerkung zur Bundeszentrale und dem Bild eines Redners (Raik Garve). </a:t>
            </a:r>
          </a:p>
          <a:p>
            <a:pPr marL="228600" indent="-228600" algn="just">
              <a:buAutoNum type="arabicPeriod"/>
            </a:pPr>
            <a:r>
              <a:rPr lang="de-DE" dirty="0"/>
              <a:t>Lesen Sie mit den Schülerinnen und Schülern die transkribierten Ausschnitte aus dem Video von Raik Garve. Erörtern Sie erste Elemente einer Verschwörungstheorie.   </a:t>
            </a:r>
            <a:r>
              <a:rPr lang="de-DE" b="1" dirty="0"/>
              <a:t>(M1)</a:t>
            </a:r>
          </a:p>
        </p:txBody>
      </p:sp>
      <p:sp>
        <p:nvSpPr>
          <p:cNvPr id="4" name="Foliennummernplatzhalter 3"/>
          <p:cNvSpPr>
            <a:spLocks noGrp="1"/>
          </p:cNvSpPr>
          <p:nvPr>
            <p:ph type="sldNum" sz="quarter" idx="5"/>
          </p:nvPr>
        </p:nvSpPr>
        <p:spPr/>
        <p:txBody>
          <a:bodyPr/>
          <a:lstStyle/>
          <a:p>
            <a:fld id="{2C9601B1-8742-489F-B992-DCFCC2A60EE4}" type="slidenum">
              <a:rPr lang="de-DE" smtClean="0"/>
              <a:t>6</a:t>
            </a:fld>
            <a:endParaRPr lang="de-DE"/>
          </a:p>
        </p:txBody>
      </p:sp>
    </p:spTree>
    <p:extLst>
      <p:ext uri="{BB962C8B-B14F-4D97-AF65-F5344CB8AC3E}">
        <p14:creationId xmlns:p14="http://schemas.microsoft.com/office/powerpoint/2010/main" val="1345418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r>
              <a:rPr lang="de-DE" dirty="0"/>
              <a:t>Eine fundierte Arte-Produktion zu Louis Pasteur findet sich hier: </a:t>
            </a:r>
            <a:r>
              <a:rPr lang="de-DE" dirty="0">
                <a:hlinkClick r:id="rId3"/>
              </a:rPr>
              <a:t>https://www.youtube.com/watch?v=sc8NIGKSc1M</a:t>
            </a:r>
            <a:r>
              <a:rPr lang="de-DE" dirty="0"/>
              <a:t>. </a:t>
            </a:r>
          </a:p>
          <a:p>
            <a:endParaRPr lang="de-DE" dirty="0"/>
          </a:p>
          <a:p>
            <a:r>
              <a:rPr lang="de-DE" dirty="0"/>
              <a:t>Dies ist in Kurzfassung die verschwörungstheoretische Argumentationslogik. Was würden Sie gegen diese Argumentationskette vorbringen können? </a:t>
            </a:r>
          </a:p>
          <a:p>
            <a:endParaRPr lang="de-DE" dirty="0"/>
          </a:p>
        </p:txBody>
      </p:sp>
      <p:sp>
        <p:nvSpPr>
          <p:cNvPr id="4" name="Foliennummernplatzhalter 3"/>
          <p:cNvSpPr>
            <a:spLocks noGrp="1"/>
          </p:cNvSpPr>
          <p:nvPr>
            <p:ph type="sldNum" sz="quarter" idx="5"/>
          </p:nvPr>
        </p:nvSpPr>
        <p:spPr/>
        <p:txBody>
          <a:bodyPr/>
          <a:lstStyle/>
          <a:p>
            <a:fld id="{2C9601B1-8742-489F-B992-DCFCC2A60EE4}" type="slidenum">
              <a:rPr lang="de-DE" smtClean="0"/>
              <a:t>7</a:t>
            </a:fld>
            <a:endParaRPr lang="de-DE"/>
          </a:p>
        </p:txBody>
      </p:sp>
    </p:spTree>
    <p:extLst>
      <p:ext uri="{BB962C8B-B14F-4D97-AF65-F5344CB8AC3E}">
        <p14:creationId xmlns:p14="http://schemas.microsoft.com/office/powerpoint/2010/main" val="10310163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Man muss angesichts der schon bekannten Karikatur präzisieren: Gibt es eine Möglichkeit, seine Argumentation so zu gestalten, dass man eben nicht sofort als „ferngesteuerte“ Marionette gilt? </a:t>
            </a:r>
          </a:p>
          <a:p>
            <a:endParaRPr lang="de-DE" dirty="0"/>
          </a:p>
          <a:p>
            <a:r>
              <a:rPr lang="de-DE" dirty="0"/>
              <a:t>Die Grundproblematik tut sich auf: </a:t>
            </a:r>
          </a:p>
          <a:p>
            <a:r>
              <a:rPr lang="de-DE" dirty="0"/>
              <a:t>Verschwörungstheoretiker leben in einer „Meinungsblase“. Genau dies aber werfen sie auch ihren Gegner*innen vor. </a:t>
            </a:r>
          </a:p>
          <a:p>
            <a:endParaRPr lang="de-DE" dirty="0"/>
          </a:p>
          <a:p>
            <a:r>
              <a:rPr lang="de-DE" dirty="0"/>
              <a:t>(Eine scharfzüngige Parodie bei „extra Drei“ macht die drastische Konfliktlage in den Debatten deutlich: </a:t>
            </a:r>
          </a:p>
          <a:p>
            <a:r>
              <a:rPr lang="de-DE" dirty="0">
                <a:hlinkClick r:id="rId3"/>
              </a:rPr>
              <a:t>https://www.youtube.com/watch?v=TyXPd5yTI3s</a:t>
            </a:r>
            <a:r>
              <a:rPr lang="de-DE" dirty="0"/>
              <a:t>; auch hier wird nicht mit Häme und Beleidigungen [„Pappnasen“] gespart. ]</a:t>
            </a:r>
          </a:p>
        </p:txBody>
      </p:sp>
      <p:sp>
        <p:nvSpPr>
          <p:cNvPr id="4" name="Foliennummernplatzhalter 3"/>
          <p:cNvSpPr>
            <a:spLocks noGrp="1"/>
          </p:cNvSpPr>
          <p:nvPr>
            <p:ph type="sldNum" sz="quarter" idx="5"/>
          </p:nvPr>
        </p:nvSpPr>
        <p:spPr/>
        <p:txBody>
          <a:bodyPr/>
          <a:lstStyle/>
          <a:p>
            <a:fld id="{2C9601B1-8742-489F-B992-DCFCC2A60EE4}" type="slidenum">
              <a:rPr lang="de-DE" smtClean="0"/>
              <a:t>8</a:t>
            </a:fld>
            <a:endParaRPr lang="de-DE"/>
          </a:p>
        </p:txBody>
      </p:sp>
    </p:spTree>
    <p:extLst>
      <p:ext uri="{BB962C8B-B14F-4D97-AF65-F5344CB8AC3E}">
        <p14:creationId xmlns:p14="http://schemas.microsoft.com/office/powerpoint/2010/main" val="32904008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lnSpcReduction="10000"/>
          </a:bodyPr>
          <a:lstStyle/>
          <a:p>
            <a:pPr algn="just"/>
            <a:r>
              <a:rPr lang="de-DE" dirty="0"/>
              <a:t>Zum Bild v. Robert Thom, Semmelweis, Defender </a:t>
            </a:r>
            <a:r>
              <a:rPr lang="de-DE" dirty="0" err="1"/>
              <a:t>of</a:t>
            </a:r>
            <a:r>
              <a:rPr lang="de-DE" dirty="0"/>
              <a:t> </a:t>
            </a:r>
            <a:r>
              <a:rPr lang="de-DE" dirty="0" err="1"/>
              <a:t>Motherhood</a:t>
            </a:r>
            <a:r>
              <a:rPr lang="de-DE" dirty="0"/>
              <a:t>. S. </a:t>
            </a:r>
            <a:r>
              <a:rPr lang="de-DE" dirty="0">
                <a:hlinkClick r:id="rId3"/>
              </a:rPr>
              <a:t>https://quod.lib.umich.edu/m/musart/x-umhs.26/thom-semmelweis___jpg</a:t>
            </a:r>
            <a:r>
              <a:rPr lang="de-DE" dirty="0"/>
              <a:t>)</a:t>
            </a:r>
          </a:p>
          <a:p>
            <a:pPr algn="just"/>
            <a:r>
              <a:rPr lang="de-DE" dirty="0"/>
              <a:t>Als Beispiel für naturwissenschaftliches Schlussfolgern sei hier ein </a:t>
            </a:r>
            <a:r>
              <a:rPr lang="de-DE" dirty="0" err="1"/>
              <a:t>u.U</a:t>
            </a:r>
            <a:r>
              <a:rPr lang="de-DE" dirty="0"/>
              <a:t>- wohlbekanntes Beispiel in neuem Kontext vorgestellt. </a:t>
            </a:r>
          </a:p>
          <a:p>
            <a:pPr algn="just"/>
            <a:r>
              <a:rPr lang="de-DE" dirty="0"/>
              <a:t>Das Bild von Robert A. Thom (1915-1979) zeigt eine Schlüsselszene aus der Medizin des 19. Jahrhunderts. Sie ist als Urszene der Hygiene erneut aktuell (AHA-Regel in den Corona-Pandemie). Darüber hinaus wurde sie in einem religionspädagogischen Standardwerk als Beispiel für die Anwendung bzw. Realisation naturwissenschaftlicher Methoden angewendet (Vgl. dazu Oberstufe Religion Heft „Wirklichkeit“, S. 40-41). </a:t>
            </a:r>
            <a:r>
              <a:rPr lang="de-DE" b="1" dirty="0"/>
              <a:t>(M2)</a:t>
            </a:r>
          </a:p>
          <a:p>
            <a:pPr algn="just"/>
            <a:endParaRPr lang="de-DE" dirty="0"/>
          </a:p>
          <a:p>
            <a:pPr algn="just"/>
            <a:r>
              <a:rPr lang="de-DE" b="1" dirty="0"/>
              <a:t>Didaktische Perspektiven und Anregungen</a:t>
            </a:r>
            <a:r>
              <a:rPr lang="de-DE" dirty="0"/>
              <a:t>:   </a:t>
            </a:r>
          </a:p>
          <a:p>
            <a:pPr marL="228600" indent="-228600" algn="just">
              <a:buAutoNum type="arabicPeriod"/>
            </a:pPr>
            <a:r>
              <a:rPr lang="de-DE" dirty="0"/>
              <a:t>Das Bild interpretieren lassen. Mögliche Leitfragen: „Was ist dargestellt?“ „Inwiefern hat die Szene Bedeutung für unsere Gegenwart?“ „Welches wissenschaftliche Vorgehen könnte zu dem hier dargestellten  medizinischen Verfahren geführt haben?“.</a:t>
            </a:r>
          </a:p>
          <a:p>
            <a:pPr marL="228600" indent="-228600" algn="just">
              <a:buAutoNum type="arabicPeriod"/>
            </a:pPr>
            <a:r>
              <a:rPr lang="de-DE" dirty="0"/>
              <a:t>Lektüre des Textes über Semmelweis im Heft Oberstufe Religion. Band „Wirklichkeit“, S. 40-41 </a:t>
            </a:r>
            <a:r>
              <a:rPr lang="de-DE" b="1" dirty="0"/>
              <a:t>(M2)</a:t>
            </a:r>
            <a:r>
              <a:rPr lang="de-DE" dirty="0"/>
              <a:t> </a:t>
            </a:r>
          </a:p>
          <a:p>
            <a:pPr marL="228600" indent="-228600" algn="just">
              <a:buAutoNum type="arabicPeriod"/>
            </a:pPr>
            <a:r>
              <a:rPr lang="de-DE" dirty="0"/>
              <a:t>Erstellen einer Mindmap </a:t>
            </a:r>
            <a:r>
              <a:rPr lang="de-DE" dirty="0" err="1"/>
              <a:t>o.ä</a:t>
            </a:r>
            <a:r>
              <a:rPr lang="de-DE" dirty="0"/>
              <a:t> zum Erkenntnisweg von Semmelweis (evtl. in Gruppenarbeiten). </a:t>
            </a:r>
          </a:p>
          <a:p>
            <a:pPr algn="just"/>
            <a:endParaRPr lang="de-DE" dirty="0"/>
          </a:p>
          <a:p>
            <a:pPr algn="just"/>
            <a:r>
              <a:rPr lang="de-DE" dirty="0"/>
              <a:t>  </a:t>
            </a:r>
          </a:p>
          <a:p>
            <a:endParaRPr lang="de-DE" dirty="0"/>
          </a:p>
          <a:p>
            <a:r>
              <a:rPr lang="de-DE" dirty="0"/>
              <a:t>     </a:t>
            </a:r>
          </a:p>
        </p:txBody>
      </p:sp>
      <p:sp>
        <p:nvSpPr>
          <p:cNvPr id="4" name="Foliennummernplatzhalter 3"/>
          <p:cNvSpPr>
            <a:spLocks noGrp="1"/>
          </p:cNvSpPr>
          <p:nvPr>
            <p:ph type="sldNum" sz="quarter" idx="5"/>
          </p:nvPr>
        </p:nvSpPr>
        <p:spPr/>
        <p:txBody>
          <a:bodyPr/>
          <a:lstStyle/>
          <a:p>
            <a:fld id="{2C9601B1-8742-489F-B992-DCFCC2A60EE4}" type="slidenum">
              <a:rPr lang="de-DE" smtClean="0"/>
              <a:t>9</a:t>
            </a:fld>
            <a:endParaRPr lang="de-DE"/>
          </a:p>
        </p:txBody>
      </p:sp>
    </p:spTree>
    <p:extLst>
      <p:ext uri="{BB962C8B-B14F-4D97-AF65-F5344CB8AC3E}">
        <p14:creationId xmlns:p14="http://schemas.microsoft.com/office/powerpoint/2010/main" val="2204625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a:t>Titelmasterformat durch Klicken bearbeiten</a:t>
            </a:r>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p>
            <a:fld id="{F60F3C55-0FD7-401C-84D9-840415E7EA82}" type="datetime1">
              <a:rPr lang="de-DE" smtClean="0"/>
              <a:t>09.09.2020</a:t>
            </a:fld>
            <a:endParaRPr lang="de-DE"/>
          </a:p>
        </p:txBody>
      </p:sp>
      <p:sp>
        <p:nvSpPr>
          <p:cNvPr id="5" name="Fußzeilenplatzhalter 4"/>
          <p:cNvSpPr>
            <a:spLocks noGrp="1"/>
          </p:cNvSpPr>
          <p:nvPr>
            <p:ph type="ftr" sz="quarter" idx="11"/>
          </p:nvPr>
        </p:nvSpPr>
        <p:spPr/>
        <p:txBody>
          <a:bodyPr/>
          <a:lstStyle/>
          <a:p>
            <a:r>
              <a:rPr lang="de-DE"/>
              <a:t>Ulrich Löffler, RPI Karlsruhe</a:t>
            </a:r>
          </a:p>
        </p:txBody>
      </p:sp>
      <p:sp>
        <p:nvSpPr>
          <p:cNvPr id="6" name="Foliennummernplatzhalter 5"/>
          <p:cNvSpPr>
            <a:spLocks noGrp="1"/>
          </p:cNvSpPr>
          <p:nvPr>
            <p:ph type="sldNum" sz="quarter" idx="12"/>
          </p:nvPr>
        </p:nvSpPr>
        <p:spPr/>
        <p:txBody>
          <a:bodyPr/>
          <a:lstStyle/>
          <a:p>
            <a:fld id="{C3B746F1-EB50-412A-B624-8A1934EE435B}" type="slidenum">
              <a:rPr lang="de-DE" smtClean="0"/>
              <a:t>‹Nr.›</a:t>
            </a:fld>
            <a:endParaRPr lang="de-D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8FFCC96D-850E-4D03-BC1B-E9DF1CB3DAF3}" type="datetime1">
              <a:rPr lang="de-DE" smtClean="0"/>
              <a:t>09.09.2020</a:t>
            </a:fld>
            <a:endParaRPr lang="de-DE"/>
          </a:p>
        </p:txBody>
      </p:sp>
      <p:sp>
        <p:nvSpPr>
          <p:cNvPr id="5" name="Fußzeilenplatzhalter 4"/>
          <p:cNvSpPr>
            <a:spLocks noGrp="1"/>
          </p:cNvSpPr>
          <p:nvPr>
            <p:ph type="ftr" sz="quarter" idx="11"/>
          </p:nvPr>
        </p:nvSpPr>
        <p:spPr/>
        <p:txBody>
          <a:bodyPr/>
          <a:lstStyle/>
          <a:p>
            <a:r>
              <a:rPr lang="de-DE"/>
              <a:t>Ulrich Löffler, RPI Karlsruhe</a:t>
            </a:r>
          </a:p>
        </p:txBody>
      </p:sp>
      <p:sp>
        <p:nvSpPr>
          <p:cNvPr id="6" name="Foliennummernplatzhalter 5"/>
          <p:cNvSpPr>
            <a:spLocks noGrp="1"/>
          </p:cNvSpPr>
          <p:nvPr>
            <p:ph type="sldNum" sz="quarter" idx="12"/>
          </p:nvPr>
        </p:nvSpPr>
        <p:spPr/>
        <p:txBody>
          <a:bodyPr/>
          <a:lstStyle/>
          <a:p>
            <a:fld id="{C3B746F1-EB50-412A-B624-8A1934EE435B}" type="slidenum">
              <a:rPr lang="de-DE" smtClean="0"/>
              <a:t>‹Nr.›</a:t>
            </a:fld>
            <a:endParaRPr lang="de-D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F5A593AA-B4BE-4D48-9883-82D099AD4761}" type="datetime1">
              <a:rPr lang="de-DE" smtClean="0"/>
              <a:t>09.09.2020</a:t>
            </a:fld>
            <a:endParaRPr lang="de-DE"/>
          </a:p>
        </p:txBody>
      </p:sp>
      <p:sp>
        <p:nvSpPr>
          <p:cNvPr id="5" name="Fußzeilenplatzhalter 4"/>
          <p:cNvSpPr>
            <a:spLocks noGrp="1"/>
          </p:cNvSpPr>
          <p:nvPr>
            <p:ph type="ftr" sz="quarter" idx="11"/>
          </p:nvPr>
        </p:nvSpPr>
        <p:spPr/>
        <p:txBody>
          <a:bodyPr/>
          <a:lstStyle/>
          <a:p>
            <a:r>
              <a:rPr lang="de-DE"/>
              <a:t>Ulrich Löffler, RPI Karlsruhe</a:t>
            </a:r>
          </a:p>
        </p:txBody>
      </p:sp>
      <p:sp>
        <p:nvSpPr>
          <p:cNvPr id="6" name="Foliennummernplatzhalter 5"/>
          <p:cNvSpPr>
            <a:spLocks noGrp="1"/>
          </p:cNvSpPr>
          <p:nvPr>
            <p:ph type="sldNum" sz="quarter" idx="12"/>
          </p:nvPr>
        </p:nvSpPr>
        <p:spPr/>
        <p:txBody>
          <a:bodyPr/>
          <a:lstStyle/>
          <a:p>
            <a:fld id="{C3B746F1-EB50-412A-B624-8A1934EE435B}" type="slidenum">
              <a:rPr lang="de-DE" smtClean="0"/>
              <a:t>‹Nr.›</a:t>
            </a:fld>
            <a:endParaRPr lang="de-D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4FBEF426-31C5-454E-A9BA-9A860702960E}" type="datetime1">
              <a:rPr lang="de-DE" smtClean="0"/>
              <a:t>09.09.2020</a:t>
            </a:fld>
            <a:endParaRPr lang="de-DE"/>
          </a:p>
        </p:txBody>
      </p:sp>
      <p:sp>
        <p:nvSpPr>
          <p:cNvPr id="5" name="Fußzeilenplatzhalter 4"/>
          <p:cNvSpPr>
            <a:spLocks noGrp="1"/>
          </p:cNvSpPr>
          <p:nvPr>
            <p:ph type="ftr" sz="quarter" idx="11"/>
          </p:nvPr>
        </p:nvSpPr>
        <p:spPr/>
        <p:txBody>
          <a:bodyPr/>
          <a:lstStyle/>
          <a:p>
            <a:r>
              <a:rPr lang="de-DE"/>
              <a:t>Ulrich Löffler, RPI Karlsruhe</a:t>
            </a:r>
          </a:p>
        </p:txBody>
      </p:sp>
      <p:sp>
        <p:nvSpPr>
          <p:cNvPr id="6" name="Foliennummernplatzhalter 5"/>
          <p:cNvSpPr>
            <a:spLocks noGrp="1"/>
          </p:cNvSpPr>
          <p:nvPr>
            <p:ph type="sldNum" sz="quarter" idx="12"/>
          </p:nvPr>
        </p:nvSpPr>
        <p:spPr/>
        <p:txBody>
          <a:bodyPr/>
          <a:lstStyle/>
          <a:p>
            <a:fld id="{C3B746F1-EB50-412A-B624-8A1934EE435B}" type="slidenum">
              <a:rPr lang="de-DE" smtClean="0"/>
              <a:t>‹Nr.›</a:t>
            </a:fld>
            <a:endParaRPr lang="de-D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Textmasterformate durch Klicken bearbeiten</a:t>
            </a:r>
          </a:p>
        </p:txBody>
      </p:sp>
      <p:sp>
        <p:nvSpPr>
          <p:cNvPr id="4" name="Datumsplatzhalter 3"/>
          <p:cNvSpPr>
            <a:spLocks noGrp="1"/>
          </p:cNvSpPr>
          <p:nvPr>
            <p:ph type="dt" sz="half" idx="10"/>
          </p:nvPr>
        </p:nvSpPr>
        <p:spPr/>
        <p:txBody>
          <a:bodyPr/>
          <a:lstStyle/>
          <a:p>
            <a:fld id="{27216F10-01A1-427A-9763-C87F387424B9}" type="datetime1">
              <a:rPr lang="de-DE" smtClean="0"/>
              <a:t>09.09.2020</a:t>
            </a:fld>
            <a:endParaRPr lang="de-DE"/>
          </a:p>
        </p:txBody>
      </p:sp>
      <p:sp>
        <p:nvSpPr>
          <p:cNvPr id="5" name="Fußzeilenplatzhalter 4"/>
          <p:cNvSpPr>
            <a:spLocks noGrp="1"/>
          </p:cNvSpPr>
          <p:nvPr>
            <p:ph type="ftr" sz="quarter" idx="11"/>
          </p:nvPr>
        </p:nvSpPr>
        <p:spPr/>
        <p:txBody>
          <a:bodyPr/>
          <a:lstStyle/>
          <a:p>
            <a:r>
              <a:rPr lang="de-DE"/>
              <a:t>Ulrich Löffler, RPI Karlsruhe</a:t>
            </a:r>
          </a:p>
        </p:txBody>
      </p:sp>
      <p:sp>
        <p:nvSpPr>
          <p:cNvPr id="6" name="Foliennummernplatzhalter 5"/>
          <p:cNvSpPr>
            <a:spLocks noGrp="1"/>
          </p:cNvSpPr>
          <p:nvPr>
            <p:ph type="sldNum" sz="quarter" idx="12"/>
          </p:nvPr>
        </p:nvSpPr>
        <p:spPr/>
        <p:txBody>
          <a:bodyPr/>
          <a:lstStyle/>
          <a:p>
            <a:fld id="{C3B746F1-EB50-412A-B624-8A1934EE435B}" type="slidenum">
              <a:rPr lang="de-DE" smtClean="0"/>
              <a:t>‹Nr.›</a:t>
            </a:fld>
            <a:endParaRPr lang="de-D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fld id="{D4121E92-D57B-4C26-BC06-1031936FA62D}" type="datetime1">
              <a:rPr lang="de-DE" smtClean="0"/>
              <a:t>09.09.2020</a:t>
            </a:fld>
            <a:endParaRPr lang="de-DE"/>
          </a:p>
        </p:txBody>
      </p:sp>
      <p:sp>
        <p:nvSpPr>
          <p:cNvPr id="6" name="Fußzeilenplatzhalter 5"/>
          <p:cNvSpPr>
            <a:spLocks noGrp="1"/>
          </p:cNvSpPr>
          <p:nvPr>
            <p:ph type="ftr" sz="quarter" idx="11"/>
          </p:nvPr>
        </p:nvSpPr>
        <p:spPr/>
        <p:txBody>
          <a:bodyPr/>
          <a:lstStyle/>
          <a:p>
            <a:r>
              <a:rPr lang="de-DE"/>
              <a:t>Ulrich Löffler, RPI Karlsruhe</a:t>
            </a:r>
          </a:p>
        </p:txBody>
      </p:sp>
      <p:sp>
        <p:nvSpPr>
          <p:cNvPr id="7" name="Foliennummernplatzhalter 6"/>
          <p:cNvSpPr>
            <a:spLocks noGrp="1"/>
          </p:cNvSpPr>
          <p:nvPr>
            <p:ph type="sldNum" sz="quarter" idx="12"/>
          </p:nvPr>
        </p:nvSpPr>
        <p:spPr/>
        <p:txBody>
          <a:bodyPr/>
          <a:lstStyle/>
          <a:p>
            <a:fld id="{C3B746F1-EB50-412A-B624-8A1934EE435B}" type="slidenum">
              <a:rPr lang="de-DE" smtClean="0"/>
              <a:t>‹Nr.›</a:t>
            </a:fld>
            <a:endParaRPr lang="de-D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p>
            <a:fld id="{64762FE3-09A7-46A9-9472-1D5B5590C321}" type="datetime1">
              <a:rPr lang="de-DE" smtClean="0"/>
              <a:t>09.09.2020</a:t>
            </a:fld>
            <a:endParaRPr lang="de-DE"/>
          </a:p>
        </p:txBody>
      </p:sp>
      <p:sp>
        <p:nvSpPr>
          <p:cNvPr id="8" name="Fußzeilenplatzhalter 7"/>
          <p:cNvSpPr>
            <a:spLocks noGrp="1"/>
          </p:cNvSpPr>
          <p:nvPr>
            <p:ph type="ftr" sz="quarter" idx="11"/>
          </p:nvPr>
        </p:nvSpPr>
        <p:spPr/>
        <p:txBody>
          <a:bodyPr/>
          <a:lstStyle/>
          <a:p>
            <a:r>
              <a:rPr lang="de-DE"/>
              <a:t>Ulrich Löffler, RPI Karlsruhe</a:t>
            </a:r>
          </a:p>
        </p:txBody>
      </p:sp>
      <p:sp>
        <p:nvSpPr>
          <p:cNvPr id="9" name="Foliennummernplatzhalter 8"/>
          <p:cNvSpPr>
            <a:spLocks noGrp="1"/>
          </p:cNvSpPr>
          <p:nvPr>
            <p:ph type="sldNum" sz="quarter" idx="12"/>
          </p:nvPr>
        </p:nvSpPr>
        <p:spPr/>
        <p:txBody>
          <a:bodyPr/>
          <a:lstStyle/>
          <a:p>
            <a:fld id="{C3B746F1-EB50-412A-B624-8A1934EE435B}" type="slidenum">
              <a:rPr lang="de-DE" smtClean="0"/>
              <a:t>‹Nr.›</a:t>
            </a:fld>
            <a:endParaRPr lang="de-D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fld id="{E3C6B0A3-9A73-4B29-8FAC-98B1EF868755}" type="datetime1">
              <a:rPr lang="de-DE" smtClean="0"/>
              <a:t>09.09.2020</a:t>
            </a:fld>
            <a:endParaRPr lang="de-DE"/>
          </a:p>
        </p:txBody>
      </p:sp>
      <p:sp>
        <p:nvSpPr>
          <p:cNvPr id="4" name="Fußzeilenplatzhalter 3"/>
          <p:cNvSpPr>
            <a:spLocks noGrp="1"/>
          </p:cNvSpPr>
          <p:nvPr>
            <p:ph type="ftr" sz="quarter" idx="11"/>
          </p:nvPr>
        </p:nvSpPr>
        <p:spPr/>
        <p:txBody>
          <a:bodyPr/>
          <a:lstStyle/>
          <a:p>
            <a:r>
              <a:rPr lang="de-DE"/>
              <a:t>Ulrich Löffler, RPI Karlsruhe</a:t>
            </a:r>
          </a:p>
        </p:txBody>
      </p:sp>
      <p:sp>
        <p:nvSpPr>
          <p:cNvPr id="5" name="Foliennummernplatzhalter 4"/>
          <p:cNvSpPr>
            <a:spLocks noGrp="1"/>
          </p:cNvSpPr>
          <p:nvPr>
            <p:ph type="sldNum" sz="quarter" idx="12"/>
          </p:nvPr>
        </p:nvSpPr>
        <p:spPr/>
        <p:txBody>
          <a:bodyPr/>
          <a:lstStyle/>
          <a:p>
            <a:fld id="{C3B746F1-EB50-412A-B624-8A1934EE435B}" type="slidenum">
              <a:rPr lang="de-DE" smtClean="0"/>
              <a:t>‹Nr.›</a:t>
            </a:fld>
            <a:endParaRPr lang="de-D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9AE87224-9F28-4489-8A53-99D1D1662821}" type="datetime1">
              <a:rPr lang="de-DE" smtClean="0"/>
              <a:t>09.09.2020</a:t>
            </a:fld>
            <a:endParaRPr lang="de-DE"/>
          </a:p>
        </p:txBody>
      </p:sp>
      <p:sp>
        <p:nvSpPr>
          <p:cNvPr id="3" name="Fußzeilenplatzhalter 2"/>
          <p:cNvSpPr>
            <a:spLocks noGrp="1"/>
          </p:cNvSpPr>
          <p:nvPr>
            <p:ph type="ftr" sz="quarter" idx="11"/>
          </p:nvPr>
        </p:nvSpPr>
        <p:spPr/>
        <p:txBody>
          <a:bodyPr/>
          <a:lstStyle/>
          <a:p>
            <a:r>
              <a:rPr lang="de-DE"/>
              <a:t>Ulrich Löffler, RPI Karlsruhe</a:t>
            </a:r>
          </a:p>
        </p:txBody>
      </p:sp>
      <p:sp>
        <p:nvSpPr>
          <p:cNvPr id="4" name="Foliennummernplatzhalter 3"/>
          <p:cNvSpPr>
            <a:spLocks noGrp="1"/>
          </p:cNvSpPr>
          <p:nvPr>
            <p:ph type="sldNum" sz="quarter" idx="12"/>
          </p:nvPr>
        </p:nvSpPr>
        <p:spPr/>
        <p:txBody>
          <a:bodyPr/>
          <a:lstStyle/>
          <a:p>
            <a:fld id="{C3B746F1-EB50-412A-B624-8A1934EE435B}" type="slidenum">
              <a:rPr lang="de-DE" smtClean="0"/>
              <a:t>‹Nr.›</a:t>
            </a:fld>
            <a:endParaRPr lang="de-D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Datumsplatzhalter 4"/>
          <p:cNvSpPr>
            <a:spLocks noGrp="1"/>
          </p:cNvSpPr>
          <p:nvPr>
            <p:ph type="dt" sz="half" idx="10"/>
          </p:nvPr>
        </p:nvSpPr>
        <p:spPr/>
        <p:txBody>
          <a:bodyPr/>
          <a:lstStyle/>
          <a:p>
            <a:fld id="{F28BFB81-E004-44DE-9346-FF6BD715B8A8}" type="datetime1">
              <a:rPr lang="de-DE" smtClean="0"/>
              <a:t>09.09.2020</a:t>
            </a:fld>
            <a:endParaRPr lang="de-DE"/>
          </a:p>
        </p:txBody>
      </p:sp>
      <p:sp>
        <p:nvSpPr>
          <p:cNvPr id="6" name="Fußzeilenplatzhalter 5"/>
          <p:cNvSpPr>
            <a:spLocks noGrp="1"/>
          </p:cNvSpPr>
          <p:nvPr>
            <p:ph type="ftr" sz="quarter" idx="11"/>
          </p:nvPr>
        </p:nvSpPr>
        <p:spPr/>
        <p:txBody>
          <a:bodyPr/>
          <a:lstStyle/>
          <a:p>
            <a:r>
              <a:rPr lang="de-DE"/>
              <a:t>Ulrich Löffler, RPI Karlsruhe</a:t>
            </a:r>
          </a:p>
        </p:txBody>
      </p:sp>
      <p:sp>
        <p:nvSpPr>
          <p:cNvPr id="7" name="Foliennummernplatzhalter 6"/>
          <p:cNvSpPr>
            <a:spLocks noGrp="1"/>
          </p:cNvSpPr>
          <p:nvPr>
            <p:ph type="sldNum" sz="quarter" idx="12"/>
          </p:nvPr>
        </p:nvSpPr>
        <p:spPr/>
        <p:txBody>
          <a:bodyPr/>
          <a:lstStyle/>
          <a:p>
            <a:fld id="{C3B746F1-EB50-412A-B624-8A1934EE435B}" type="slidenum">
              <a:rPr lang="de-DE" smtClean="0"/>
              <a:t>‹Nr.›</a:t>
            </a:fld>
            <a:endParaRPr lang="de-D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Datumsplatzhalter 4"/>
          <p:cNvSpPr>
            <a:spLocks noGrp="1"/>
          </p:cNvSpPr>
          <p:nvPr>
            <p:ph type="dt" sz="half" idx="10"/>
          </p:nvPr>
        </p:nvSpPr>
        <p:spPr/>
        <p:txBody>
          <a:bodyPr/>
          <a:lstStyle/>
          <a:p>
            <a:fld id="{CC628580-7282-4794-966A-C729BBB59D26}" type="datetime1">
              <a:rPr lang="de-DE" smtClean="0"/>
              <a:t>09.09.2020</a:t>
            </a:fld>
            <a:endParaRPr lang="de-DE"/>
          </a:p>
        </p:txBody>
      </p:sp>
      <p:sp>
        <p:nvSpPr>
          <p:cNvPr id="6" name="Fußzeilenplatzhalter 5"/>
          <p:cNvSpPr>
            <a:spLocks noGrp="1"/>
          </p:cNvSpPr>
          <p:nvPr>
            <p:ph type="ftr" sz="quarter" idx="11"/>
          </p:nvPr>
        </p:nvSpPr>
        <p:spPr/>
        <p:txBody>
          <a:bodyPr/>
          <a:lstStyle/>
          <a:p>
            <a:r>
              <a:rPr lang="de-DE"/>
              <a:t>Ulrich Löffler, RPI Karlsruhe</a:t>
            </a:r>
          </a:p>
        </p:txBody>
      </p:sp>
      <p:sp>
        <p:nvSpPr>
          <p:cNvPr id="7" name="Foliennummernplatzhalter 6"/>
          <p:cNvSpPr>
            <a:spLocks noGrp="1"/>
          </p:cNvSpPr>
          <p:nvPr>
            <p:ph type="sldNum" sz="quarter" idx="12"/>
          </p:nvPr>
        </p:nvSpPr>
        <p:spPr/>
        <p:txBody>
          <a:bodyPr/>
          <a:lstStyle/>
          <a:p>
            <a:fld id="{C3B746F1-EB50-412A-B624-8A1934EE435B}" type="slidenum">
              <a:rPr lang="de-DE" smtClean="0"/>
              <a:t>‹Nr.›</a:t>
            </a:fld>
            <a:endParaRPr lang="de-D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a:t>Titelmasterformat durch Klicken bearbeiten</a:t>
            </a:r>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3FA7D7-FCC9-4E7A-8301-75EA51C6D42E}" type="datetime1">
              <a:rPr lang="de-DE" smtClean="0"/>
              <a:t>09.09.2020</a:t>
            </a:fld>
            <a:endParaRPr lang="de-DE"/>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de-DE"/>
              <a:t>Ulrich Löffler, RPI Karlsruhe</a:t>
            </a:r>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B746F1-EB50-412A-B624-8A1934EE435B}" type="slidenum">
              <a:rPr lang="de-DE" smtClean="0"/>
              <a:t>‹Nr.›</a:t>
            </a:fld>
            <a:endParaRPr lang="de-D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hyperlink" Target="https://www.handelsblatt.com/meinung/kolumnen/expertenrat/diehm/expertenrat-prof-dr-curt-diehm-die-neue-corona-wirklichkeit-warum-die-zweite-welle-ausbleiben-wird/26065618.html?ticket=ST-7193658-bkEf7WEMaYCXZ1rBCaF7-ap2"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www.youtube.com/watch?v=HFrysFphilQ" TargetMode="External"/><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6B1CD8-4C6A-482D-BE76-75F078D28ED0}"/>
              </a:ext>
            </a:extLst>
          </p:cNvPr>
          <p:cNvSpPr>
            <a:spLocks noGrp="1"/>
          </p:cNvSpPr>
          <p:nvPr>
            <p:ph type="title"/>
          </p:nvPr>
        </p:nvSpPr>
        <p:spPr/>
        <p:txBody>
          <a:bodyPr>
            <a:noAutofit/>
          </a:bodyPr>
          <a:lstStyle/>
          <a:p>
            <a:r>
              <a:rPr lang="de-DE" sz="2400" b="1" dirty="0">
                <a:solidFill>
                  <a:srgbClr val="FF0000"/>
                </a:solidFill>
              </a:rPr>
              <a:t>Wirklich….wahr?</a:t>
            </a:r>
            <a:br>
              <a:rPr lang="de-DE" sz="2400" dirty="0"/>
            </a:br>
            <a:r>
              <a:rPr lang="de-DE" sz="2400" dirty="0"/>
              <a:t>Annäherungen an das Oberstufenthema  „Wirklichkeit“ über die Wahrheitsfrage</a:t>
            </a:r>
          </a:p>
        </p:txBody>
      </p:sp>
      <p:sp>
        <p:nvSpPr>
          <p:cNvPr id="3" name="Inhaltsplatzhalter 2">
            <a:extLst>
              <a:ext uri="{FF2B5EF4-FFF2-40B4-BE49-F238E27FC236}">
                <a16:creationId xmlns:a16="http://schemas.microsoft.com/office/drawing/2014/main" id="{4C2248F9-AA10-47D2-A29D-85903A14949E}"/>
              </a:ext>
            </a:extLst>
          </p:cNvPr>
          <p:cNvSpPr>
            <a:spLocks noGrp="1"/>
          </p:cNvSpPr>
          <p:nvPr>
            <p:ph idx="1"/>
          </p:nvPr>
        </p:nvSpPr>
        <p:spPr/>
        <p:txBody>
          <a:bodyPr/>
          <a:lstStyle/>
          <a:p>
            <a:pPr marL="0" indent="0">
              <a:buNone/>
            </a:pPr>
            <a:endParaRPr lang="de-DE" dirty="0"/>
          </a:p>
        </p:txBody>
      </p:sp>
      <p:pic>
        <p:nvPicPr>
          <p:cNvPr id="4" name="Grafik 3">
            <a:extLst>
              <a:ext uri="{FF2B5EF4-FFF2-40B4-BE49-F238E27FC236}">
                <a16:creationId xmlns:a16="http://schemas.microsoft.com/office/drawing/2014/main" id="{B32B900B-6E53-4AED-A298-3482A86D87C9}"/>
              </a:ext>
            </a:extLst>
          </p:cNvPr>
          <p:cNvPicPr>
            <a:picLocks noChangeAspect="1"/>
          </p:cNvPicPr>
          <p:nvPr/>
        </p:nvPicPr>
        <p:blipFill>
          <a:blip r:embed="rId3"/>
          <a:stretch>
            <a:fillRect/>
          </a:stretch>
        </p:blipFill>
        <p:spPr>
          <a:xfrm>
            <a:off x="1907704" y="1781882"/>
            <a:ext cx="4769784" cy="4162598"/>
          </a:xfrm>
          <a:prstGeom prst="rect">
            <a:avLst/>
          </a:prstGeom>
        </p:spPr>
      </p:pic>
      <p:sp>
        <p:nvSpPr>
          <p:cNvPr id="5" name="Fußzeilenplatzhalter 4">
            <a:extLst>
              <a:ext uri="{FF2B5EF4-FFF2-40B4-BE49-F238E27FC236}">
                <a16:creationId xmlns:a16="http://schemas.microsoft.com/office/drawing/2014/main" id="{A231467B-7371-4FB9-93B2-B016868E6C3B}"/>
              </a:ext>
            </a:extLst>
          </p:cNvPr>
          <p:cNvSpPr>
            <a:spLocks noGrp="1"/>
          </p:cNvSpPr>
          <p:nvPr>
            <p:ph type="ftr" sz="quarter" idx="11"/>
          </p:nvPr>
        </p:nvSpPr>
        <p:spPr/>
        <p:txBody>
          <a:bodyPr/>
          <a:lstStyle/>
          <a:p>
            <a:r>
              <a:rPr lang="de-DE"/>
              <a:t>Ulrich Löffler, RPI Karlsruhe</a:t>
            </a:r>
          </a:p>
        </p:txBody>
      </p:sp>
      <p:sp>
        <p:nvSpPr>
          <p:cNvPr id="6" name="Foliennummernplatzhalter 5">
            <a:extLst>
              <a:ext uri="{FF2B5EF4-FFF2-40B4-BE49-F238E27FC236}">
                <a16:creationId xmlns:a16="http://schemas.microsoft.com/office/drawing/2014/main" id="{5C6B580C-D52B-4B17-9B25-2C6B4F914328}"/>
              </a:ext>
            </a:extLst>
          </p:cNvPr>
          <p:cNvSpPr>
            <a:spLocks noGrp="1"/>
          </p:cNvSpPr>
          <p:nvPr>
            <p:ph type="sldNum" sz="quarter" idx="12"/>
          </p:nvPr>
        </p:nvSpPr>
        <p:spPr/>
        <p:txBody>
          <a:bodyPr/>
          <a:lstStyle/>
          <a:p>
            <a:fld id="{C3B746F1-EB50-412A-B624-8A1934EE435B}" type="slidenum">
              <a:rPr lang="de-DE" smtClean="0"/>
              <a:t>1</a:t>
            </a:fld>
            <a:endParaRPr lang="de-DE"/>
          </a:p>
        </p:txBody>
      </p:sp>
    </p:spTree>
    <p:extLst>
      <p:ext uri="{BB962C8B-B14F-4D97-AF65-F5344CB8AC3E}">
        <p14:creationId xmlns:p14="http://schemas.microsoft.com/office/powerpoint/2010/main" val="16808872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65CE5AC-6197-479C-9CF2-198AEE600AA2}"/>
              </a:ext>
            </a:extLst>
          </p:cNvPr>
          <p:cNvSpPr>
            <a:spLocks noGrp="1"/>
          </p:cNvSpPr>
          <p:nvPr>
            <p:ph type="title"/>
          </p:nvPr>
        </p:nvSpPr>
        <p:spPr>
          <a:xfrm>
            <a:off x="457200" y="731836"/>
            <a:ext cx="8229600" cy="685801"/>
          </a:xfrm>
        </p:spPr>
        <p:txBody>
          <a:bodyPr>
            <a:noAutofit/>
          </a:bodyPr>
          <a:lstStyle/>
          <a:p>
            <a:r>
              <a:rPr lang="de-DE" sz="2000" dirty="0"/>
              <a:t>Schlussfolgerungen – naturwissenschaftlich  </a:t>
            </a:r>
            <a:br>
              <a:rPr lang="de-DE" sz="2000" dirty="0"/>
            </a:br>
            <a:r>
              <a:rPr lang="de-DE" sz="1800" dirty="0"/>
              <a:t>Eine berühmte Kombination von Induktion und Falsifikation in der Medizingeschichte II. </a:t>
            </a:r>
            <a:endParaRPr lang="de-DE" sz="2000" dirty="0"/>
          </a:p>
        </p:txBody>
      </p:sp>
      <p:sp>
        <p:nvSpPr>
          <p:cNvPr id="5" name="Inhaltsplatzhalter 4">
            <a:extLst>
              <a:ext uri="{FF2B5EF4-FFF2-40B4-BE49-F238E27FC236}">
                <a16:creationId xmlns:a16="http://schemas.microsoft.com/office/drawing/2014/main" id="{438BDCFF-C30D-45BE-A437-ECADBDB615EB}"/>
              </a:ext>
            </a:extLst>
          </p:cNvPr>
          <p:cNvSpPr>
            <a:spLocks noGrp="1"/>
          </p:cNvSpPr>
          <p:nvPr>
            <p:ph idx="1"/>
          </p:nvPr>
        </p:nvSpPr>
        <p:spPr>
          <a:xfrm>
            <a:off x="457200" y="1600201"/>
            <a:ext cx="8229600" cy="4205064"/>
          </a:xfrm>
        </p:spPr>
        <p:txBody>
          <a:bodyPr/>
          <a:lstStyle/>
          <a:p>
            <a:endParaRPr lang="de-DE" dirty="0"/>
          </a:p>
        </p:txBody>
      </p:sp>
      <p:pic>
        <p:nvPicPr>
          <p:cNvPr id="7" name="Grafik 6">
            <a:extLst>
              <a:ext uri="{FF2B5EF4-FFF2-40B4-BE49-F238E27FC236}">
                <a16:creationId xmlns:a16="http://schemas.microsoft.com/office/drawing/2014/main" id="{80FA3AC5-7C04-420F-8EFA-2C08AFD86DB9}"/>
              </a:ext>
            </a:extLst>
          </p:cNvPr>
          <p:cNvPicPr>
            <a:picLocks noChangeAspect="1"/>
          </p:cNvPicPr>
          <p:nvPr/>
        </p:nvPicPr>
        <p:blipFill>
          <a:blip r:embed="rId3"/>
          <a:stretch>
            <a:fillRect/>
          </a:stretch>
        </p:blipFill>
        <p:spPr>
          <a:xfrm>
            <a:off x="1115616" y="1700808"/>
            <a:ext cx="5991001" cy="3946641"/>
          </a:xfrm>
          <a:prstGeom prst="rect">
            <a:avLst/>
          </a:prstGeom>
        </p:spPr>
      </p:pic>
      <p:sp>
        <p:nvSpPr>
          <p:cNvPr id="3" name="Textfeld 2">
            <a:extLst>
              <a:ext uri="{FF2B5EF4-FFF2-40B4-BE49-F238E27FC236}">
                <a16:creationId xmlns:a16="http://schemas.microsoft.com/office/drawing/2014/main" id="{AF61694E-8DD3-4639-B75F-7B008BF62E80}"/>
              </a:ext>
            </a:extLst>
          </p:cNvPr>
          <p:cNvSpPr txBox="1"/>
          <p:nvPr/>
        </p:nvSpPr>
        <p:spPr>
          <a:xfrm>
            <a:off x="791580" y="5873060"/>
            <a:ext cx="7560840" cy="923330"/>
          </a:xfrm>
          <a:prstGeom prst="rect">
            <a:avLst/>
          </a:prstGeom>
          <a:noFill/>
        </p:spPr>
        <p:txBody>
          <a:bodyPr wrap="square" rtlCol="0">
            <a:spAutoFit/>
          </a:bodyPr>
          <a:lstStyle/>
          <a:p>
            <a:pPr algn="ctr"/>
            <a:r>
              <a:rPr lang="de-DE" dirty="0"/>
              <a:t>Semmelweis analysiert die Statistik von Totenscheinen der beiden </a:t>
            </a:r>
            <a:r>
              <a:rPr lang="de-DE" dirty="0" err="1"/>
              <a:t>Wöchnerinnnenstationen</a:t>
            </a:r>
            <a:br>
              <a:rPr lang="de-DE" dirty="0"/>
            </a:br>
            <a:endParaRPr lang="de-DE" dirty="0"/>
          </a:p>
        </p:txBody>
      </p:sp>
      <p:sp>
        <p:nvSpPr>
          <p:cNvPr id="4" name="Fußzeilenplatzhalter 3">
            <a:extLst>
              <a:ext uri="{FF2B5EF4-FFF2-40B4-BE49-F238E27FC236}">
                <a16:creationId xmlns:a16="http://schemas.microsoft.com/office/drawing/2014/main" id="{5B348794-9291-4C06-B824-FBA4C5D4AF1D}"/>
              </a:ext>
            </a:extLst>
          </p:cNvPr>
          <p:cNvSpPr>
            <a:spLocks noGrp="1"/>
          </p:cNvSpPr>
          <p:nvPr>
            <p:ph type="ftr" sz="quarter" idx="11"/>
          </p:nvPr>
        </p:nvSpPr>
        <p:spPr/>
        <p:txBody>
          <a:bodyPr/>
          <a:lstStyle/>
          <a:p>
            <a:r>
              <a:rPr lang="de-DE"/>
              <a:t>Ulrich Löffler, RPI Karlsruhe</a:t>
            </a:r>
          </a:p>
        </p:txBody>
      </p:sp>
      <p:sp>
        <p:nvSpPr>
          <p:cNvPr id="6" name="Foliennummernplatzhalter 5">
            <a:extLst>
              <a:ext uri="{FF2B5EF4-FFF2-40B4-BE49-F238E27FC236}">
                <a16:creationId xmlns:a16="http://schemas.microsoft.com/office/drawing/2014/main" id="{AF20ED76-6A48-4832-B03C-965C455FA91D}"/>
              </a:ext>
            </a:extLst>
          </p:cNvPr>
          <p:cNvSpPr>
            <a:spLocks noGrp="1"/>
          </p:cNvSpPr>
          <p:nvPr>
            <p:ph type="sldNum" sz="quarter" idx="12"/>
          </p:nvPr>
        </p:nvSpPr>
        <p:spPr/>
        <p:txBody>
          <a:bodyPr/>
          <a:lstStyle/>
          <a:p>
            <a:fld id="{C3B746F1-EB50-412A-B624-8A1934EE435B}" type="slidenum">
              <a:rPr lang="de-DE" smtClean="0"/>
              <a:t>10</a:t>
            </a:fld>
            <a:endParaRPr lang="de-DE"/>
          </a:p>
        </p:txBody>
      </p:sp>
    </p:spTree>
    <p:extLst>
      <p:ext uri="{BB962C8B-B14F-4D97-AF65-F5344CB8AC3E}">
        <p14:creationId xmlns:p14="http://schemas.microsoft.com/office/powerpoint/2010/main" val="2134820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65CE5AC-6197-479C-9CF2-198AEE600AA2}"/>
              </a:ext>
            </a:extLst>
          </p:cNvPr>
          <p:cNvSpPr>
            <a:spLocks noGrp="1"/>
          </p:cNvSpPr>
          <p:nvPr>
            <p:ph type="title"/>
          </p:nvPr>
        </p:nvSpPr>
        <p:spPr>
          <a:xfrm>
            <a:off x="457200" y="731837"/>
            <a:ext cx="8229600" cy="685800"/>
          </a:xfrm>
        </p:spPr>
        <p:txBody>
          <a:bodyPr>
            <a:noAutofit/>
          </a:bodyPr>
          <a:lstStyle/>
          <a:p>
            <a:r>
              <a:rPr lang="de-DE" sz="2000" dirty="0"/>
              <a:t>Versuche, Fakten und </a:t>
            </a:r>
            <a:r>
              <a:rPr lang="de-DE" sz="2000" dirty="0">
                <a:solidFill>
                  <a:srgbClr val="0070C0"/>
                </a:solidFill>
              </a:rPr>
              <a:t>Schlussfolgerungen</a:t>
            </a:r>
            <a:r>
              <a:rPr lang="de-DE" sz="2000" dirty="0"/>
              <a:t> in  naturwissenschaftlicher Perspektive  </a:t>
            </a:r>
            <a:br>
              <a:rPr lang="de-DE" sz="2000" dirty="0"/>
            </a:br>
            <a:r>
              <a:rPr lang="de-DE" sz="2000" dirty="0"/>
              <a:t>Semmelweis zieht seine Schlussfolgerungen.</a:t>
            </a:r>
            <a:br>
              <a:rPr lang="de-DE" sz="2000" dirty="0"/>
            </a:br>
            <a:endParaRPr lang="de-DE" sz="2000" dirty="0"/>
          </a:p>
        </p:txBody>
      </p:sp>
      <p:sp>
        <p:nvSpPr>
          <p:cNvPr id="5" name="Inhaltsplatzhalter 4">
            <a:extLst>
              <a:ext uri="{FF2B5EF4-FFF2-40B4-BE49-F238E27FC236}">
                <a16:creationId xmlns:a16="http://schemas.microsoft.com/office/drawing/2014/main" id="{438BDCFF-C30D-45BE-A437-ECADBDB615EB}"/>
              </a:ext>
            </a:extLst>
          </p:cNvPr>
          <p:cNvSpPr>
            <a:spLocks noGrp="1"/>
          </p:cNvSpPr>
          <p:nvPr>
            <p:ph idx="1"/>
          </p:nvPr>
        </p:nvSpPr>
        <p:spPr/>
        <p:txBody>
          <a:bodyPr>
            <a:normAutofit fontScale="92500" lnSpcReduction="10000"/>
          </a:bodyPr>
          <a:lstStyle/>
          <a:p>
            <a:pPr marL="514350" indent="-514350">
              <a:buFont typeface="+mj-lt"/>
              <a:buAutoNum type="arabicPeriod"/>
            </a:pPr>
            <a:r>
              <a:rPr lang="de-DE" sz="2400" dirty="0"/>
              <a:t>Es sterben mehr Wöchnerinnen in der Behandlung von Ärzten als Wöchnerinnen in der Behandlung von Hebammen. </a:t>
            </a:r>
          </a:p>
          <a:p>
            <a:pPr marL="514350" indent="-514350">
              <a:buFont typeface="+mj-lt"/>
              <a:buAutoNum type="arabicPeriod"/>
            </a:pPr>
            <a:r>
              <a:rPr lang="de-DE" sz="2400" dirty="0"/>
              <a:t>Es werden verschiedene Versuche zur Behebung der Sterblichkeit durchgeführt (z.B. Rücknahme von evtl. belastenden psychischen Faktoren; Änderung der Lage im Krankenbett etc.) - ohne Erfolg.</a:t>
            </a:r>
          </a:p>
          <a:p>
            <a:pPr marL="514350" indent="-514350">
              <a:buFont typeface="+mj-lt"/>
              <a:buAutoNum type="arabicPeriod"/>
            </a:pPr>
            <a:r>
              <a:rPr lang="de-DE" sz="2400" dirty="0">
                <a:solidFill>
                  <a:srgbClr val="0070C0"/>
                </a:solidFill>
              </a:rPr>
              <a:t>Schlussfolgerung: Die jeweils angenommenen Faktoren können nicht Grund für die erhöhte Sterblichkeit sein. </a:t>
            </a:r>
          </a:p>
          <a:p>
            <a:pPr marL="514350" indent="-514350">
              <a:buFont typeface="+mj-lt"/>
              <a:buAutoNum type="arabicPeriod"/>
            </a:pPr>
            <a:r>
              <a:rPr lang="de-DE" sz="2400" dirty="0"/>
              <a:t>Ein Arztkollege stirbt, nachdem ihn ein Student beim Sezieren einer Leiche minimal verletzt hatte. Der Arzt hat die gleichen Symptome wie die verstorbenen Wöchnerinnen. </a:t>
            </a:r>
          </a:p>
          <a:p>
            <a:pPr marL="514350" indent="-514350">
              <a:buFont typeface="+mj-lt"/>
              <a:buAutoNum type="arabicPeriod"/>
            </a:pPr>
            <a:r>
              <a:rPr lang="de-DE" sz="2400" dirty="0">
                <a:solidFill>
                  <a:srgbClr val="0070C0"/>
                </a:solidFill>
              </a:rPr>
              <a:t>Schlussfolgerung: Die Wöchnerinnen versterben an „Leichengift“, das die Ärzte nach ihren </a:t>
            </a:r>
            <a:r>
              <a:rPr lang="de-DE" sz="2400" dirty="0" err="1">
                <a:solidFill>
                  <a:srgbClr val="0070C0"/>
                </a:solidFill>
              </a:rPr>
              <a:t>Sezierungen</a:t>
            </a:r>
            <a:r>
              <a:rPr lang="de-DE" sz="2400" dirty="0">
                <a:solidFill>
                  <a:srgbClr val="0070C0"/>
                </a:solidFill>
              </a:rPr>
              <a:t> in der Pathologie an ihren Händen mit auf die Wöchnerinnenstation bringen.         </a:t>
            </a:r>
          </a:p>
        </p:txBody>
      </p:sp>
      <p:sp>
        <p:nvSpPr>
          <p:cNvPr id="3" name="Fußzeilenplatzhalter 2">
            <a:extLst>
              <a:ext uri="{FF2B5EF4-FFF2-40B4-BE49-F238E27FC236}">
                <a16:creationId xmlns:a16="http://schemas.microsoft.com/office/drawing/2014/main" id="{EDAFBF67-3AE3-4CE3-838B-E4436F9FF1E1}"/>
              </a:ext>
            </a:extLst>
          </p:cNvPr>
          <p:cNvSpPr>
            <a:spLocks noGrp="1"/>
          </p:cNvSpPr>
          <p:nvPr>
            <p:ph type="ftr" sz="quarter" idx="11"/>
          </p:nvPr>
        </p:nvSpPr>
        <p:spPr/>
        <p:txBody>
          <a:bodyPr/>
          <a:lstStyle/>
          <a:p>
            <a:r>
              <a:rPr lang="de-DE"/>
              <a:t>Ulrich Löffler, RPI Karlsruhe</a:t>
            </a:r>
          </a:p>
        </p:txBody>
      </p:sp>
      <p:sp>
        <p:nvSpPr>
          <p:cNvPr id="4" name="Foliennummernplatzhalter 3">
            <a:extLst>
              <a:ext uri="{FF2B5EF4-FFF2-40B4-BE49-F238E27FC236}">
                <a16:creationId xmlns:a16="http://schemas.microsoft.com/office/drawing/2014/main" id="{CBFD17AA-04B4-44B9-8246-CAD57AE71448}"/>
              </a:ext>
            </a:extLst>
          </p:cNvPr>
          <p:cNvSpPr>
            <a:spLocks noGrp="1"/>
          </p:cNvSpPr>
          <p:nvPr>
            <p:ph type="sldNum" sz="quarter" idx="12"/>
          </p:nvPr>
        </p:nvSpPr>
        <p:spPr/>
        <p:txBody>
          <a:bodyPr/>
          <a:lstStyle/>
          <a:p>
            <a:fld id="{C3B746F1-EB50-412A-B624-8A1934EE435B}" type="slidenum">
              <a:rPr lang="de-DE" smtClean="0"/>
              <a:t>11</a:t>
            </a:fld>
            <a:endParaRPr lang="de-DE"/>
          </a:p>
        </p:txBody>
      </p:sp>
    </p:spTree>
    <p:extLst>
      <p:ext uri="{BB962C8B-B14F-4D97-AF65-F5344CB8AC3E}">
        <p14:creationId xmlns:p14="http://schemas.microsoft.com/office/powerpoint/2010/main" val="26570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Effect transition="in" filter="fade">
                                      <p:cBhvr>
                                        <p:cTn id="19" dur="500"/>
                                        <p:tgtEl>
                                          <p:spTgt spid="5">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65CE5AC-6197-479C-9CF2-198AEE600AA2}"/>
              </a:ext>
            </a:extLst>
          </p:cNvPr>
          <p:cNvSpPr>
            <a:spLocks noGrp="1"/>
          </p:cNvSpPr>
          <p:nvPr>
            <p:ph type="title"/>
          </p:nvPr>
        </p:nvSpPr>
        <p:spPr>
          <a:xfrm>
            <a:off x="457200" y="731836"/>
            <a:ext cx="8229600" cy="685801"/>
          </a:xfrm>
        </p:spPr>
        <p:txBody>
          <a:bodyPr>
            <a:noAutofit/>
          </a:bodyPr>
          <a:lstStyle/>
          <a:p>
            <a:br>
              <a:rPr lang="de-DE" sz="2000" dirty="0"/>
            </a:br>
            <a:endParaRPr lang="de-DE" sz="2000" dirty="0"/>
          </a:p>
        </p:txBody>
      </p:sp>
      <p:graphicFrame>
        <p:nvGraphicFramePr>
          <p:cNvPr id="3" name="Tabelle 5">
            <a:extLst>
              <a:ext uri="{FF2B5EF4-FFF2-40B4-BE49-F238E27FC236}">
                <a16:creationId xmlns:a16="http://schemas.microsoft.com/office/drawing/2014/main" id="{D93521C4-DE25-4FC8-8295-6F6D1F806DC3}"/>
              </a:ext>
            </a:extLst>
          </p:cNvPr>
          <p:cNvGraphicFramePr>
            <a:graphicFrameLocks noGrp="1"/>
          </p:cNvGraphicFramePr>
          <p:nvPr>
            <p:ph idx="1"/>
            <p:extLst>
              <p:ext uri="{D42A27DB-BD31-4B8C-83A1-F6EECF244321}">
                <p14:modId xmlns:p14="http://schemas.microsoft.com/office/powerpoint/2010/main" val="605007984"/>
              </p:ext>
            </p:extLst>
          </p:nvPr>
        </p:nvGraphicFramePr>
        <p:xfrm>
          <a:off x="467544" y="1600200"/>
          <a:ext cx="8219256" cy="5034280"/>
        </p:xfrm>
        <a:graphic>
          <a:graphicData uri="http://schemas.openxmlformats.org/drawingml/2006/table">
            <a:tbl>
              <a:tblPr firstRow="1" bandRow="1">
                <a:tableStyleId>{5C22544A-7EE6-4342-B048-85BDC9FD1C3A}</a:tableStyleId>
              </a:tblPr>
              <a:tblGrid>
                <a:gridCol w="4248472">
                  <a:extLst>
                    <a:ext uri="{9D8B030D-6E8A-4147-A177-3AD203B41FA5}">
                      <a16:colId xmlns:a16="http://schemas.microsoft.com/office/drawing/2014/main" val="2223386887"/>
                    </a:ext>
                  </a:extLst>
                </a:gridCol>
                <a:gridCol w="3970784">
                  <a:extLst>
                    <a:ext uri="{9D8B030D-6E8A-4147-A177-3AD203B41FA5}">
                      <a16:colId xmlns:a16="http://schemas.microsoft.com/office/drawing/2014/main" val="492214272"/>
                    </a:ext>
                  </a:extLst>
                </a:gridCol>
              </a:tblGrid>
              <a:tr h="370840">
                <a:tc>
                  <a:txBody>
                    <a:bodyPr/>
                    <a:lstStyle/>
                    <a:p>
                      <a:pPr algn="ctr"/>
                      <a:r>
                        <a:rPr lang="de-DE" dirty="0"/>
                        <a:t>                                                                                               Verschwörungstheoretisches Verfahren (Raik Garve)</a:t>
                      </a:r>
                    </a:p>
                  </a:txBody>
                  <a:tcPr anchor="ctr"/>
                </a:tc>
                <a:tc>
                  <a:txBody>
                    <a:bodyPr/>
                    <a:lstStyle/>
                    <a:p>
                      <a:endParaRPr lang="de-DE" dirty="0"/>
                    </a:p>
                    <a:p>
                      <a:pPr algn="ctr"/>
                      <a:r>
                        <a:rPr lang="de-DE" dirty="0"/>
                        <a:t>Naturwissenschaftliches Verfahren</a:t>
                      </a:r>
                    </a:p>
                  </a:txBody>
                  <a:tcPr/>
                </a:tc>
                <a:extLst>
                  <a:ext uri="{0D108BD9-81ED-4DB2-BD59-A6C34878D82A}">
                    <a16:rowId xmlns:a16="http://schemas.microsoft.com/office/drawing/2014/main" val="291884322"/>
                  </a:ext>
                </a:extLst>
              </a:tr>
              <a:tr h="370840">
                <a:tc>
                  <a:txBody>
                    <a:bodyPr/>
                    <a:lstStyle/>
                    <a:p>
                      <a:r>
                        <a:rPr lang="de-DE" dirty="0"/>
                        <a:t>Dualistisches Vorverständnis: Es gibt eine dunkle Lügenmatrix, die es als Kämpfer für die Wahrheit zu bekämpfen gilt. </a:t>
                      </a:r>
                    </a:p>
                  </a:txBody>
                  <a:tcPr/>
                </a:tc>
                <a:tc>
                  <a:txBody>
                    <a:bodyPr/>
                    <a:lstStyle/>
                    <a:p>
                      <a:r>
                        <a:rPr lang="de-DE" dirty="0"/>
                        <a:t>Experimentell „präpariertes“ Vorverständnis: Es gibt ein Problem, das es durch experimentalgestützte Verfahren zu lösen gilt </a:t>
                      </a:r>
                    </a:p>
                  </a:txBody>
                  <a:tcPr/>
                </a:tc>
                <a:extLst>
                  <a:ext uri="{0D108BD9-81ED-4DB2-BD59-A6C34878D82A}">
                    <a16:rowId xmlns:a16="http://schemas.microsoft.com/office/drawing/2014/main" val="8781092"/>
                  </a:ext>
                </a:extLst>
              </a:tr>
              <a:tr h="370840">
                <a:tc>
                  <a:txBody>
                    <a:bodyPr/>
                    <a:lstStyle/>
                    <a:p>
                      <a:r>
                        <a:rPr lang="de-DE" dirty="0"/>
                        <a:t>Sprünge in den Argumentationsketten (</a:t>
                      </a:r>
                      <a:r>
                        <a:rPr lang="de-DE" dirty="0" err="1"/>
                        <a:t>metabsis</a:t>
                      </a:r>
                      <a:r>
                        <a:rPr lang="de-DE" dirty="0"/>
                        <a:t> </a:t>
                      </a:r>
                      <a:r>
                        <a:rPr lang="de-DE" dirty="0" err="1"/>
                        <a:t>eis</a:t>
                      </a:r>
                      <a:r>
                        <a:rPr lang="de-DE" dirty="0"/>
                        <a:t> </a:t>
                      </a:r>
                      <a:r>
                        <a:rPr lang="de-DE" dirty="0" err="1"/>
                        <a:t>allos</a:t>
                      </a:r>
                      <a:r>
                        <a:rPr lang="de-DE" dirty="0"/>
                        <a:t> </a:t>
                      </a:r>
                      <a:r>
                        <a:rPr lang="de-DE" dirty="0" err="1"/>
                        <a:t>genos</a:t>
                      </a:r>
                      <a:r>
                        <a:rPr lang="de-DE" dirty="0"/>
                        <a:t>) Hermeneutik des Verdachts – unzulänglich belegte Ausflüge in historische Details – naturwissenschaftlich (anmutende) Schlussfolgerungen) </a:t>
                      </a:r>
                    </a:p>
                  </a:txBody>
                  <a:tcPr/>
                </a:tc>
                <a:tc>
                  <a:txBody>
                    <a:bodyPr/>
                    <a:lstStyle/>
                    <a:p>
                      <a:r>
                        <a:rPr lang="de-DE" dirty="0"/>
                        <a:t>Konsequent (</a:t>
                      </a:r>
                      <a:r>
                        <a:rPr lang="de-DE" dirty="0" err="1"/>
                        <a:t>falsifikatorisches</a:t>
                      </a:r>
                      <a:r>
                        <a:rPr lang="de-DE" dirty="0"/>
                        <a:t>)  „Abarbeiten“ der experimentell herbeigeführten Faktenlage(n)   (Versuchsanordnung A </a:t>
                      </a:r>
                      <a:r>
                        <a:rPr lang="de-DE" dirty="0">
                          <a:sym typeface="Wingdings" panose="05000000000000000000" pitchFamily="2" charset="2"/>
                        </a:rPr>
                        <a:t></a:t>
                      </a:r>
                      <a:r>
                        <a:rPr lang="de-DE" dirty="0"/>
                        <a:t> „Misserfolg“; Versuchsanordnung B </a:t>
                      </a:r>
                      <a:r>
                        <a:rPr lang="de-DE" dirty="0">
                          <a:sym typeface="Wingdings" panose="05000000000000000000" pitchFamily="2" charset="2"/>
                        </a:rPr>
                        <a:t></a:t>
                      </a:r>
                      <a:r>
                        <a:rPr lang="de-DE" dirty="0"/>
                        <a:t> „Misserfolg“; Interpretation einer zufällig neu entstehenden Faktenlage </a:t>
                      </a:r>
                      <a:r>
                        <a:rPr lang="de-DE" dirty="0">
                          <a:sym typeface="Wingdings" panose="05000000000000000000" pitchFamily="2" charset="2"/>
                        </a:rPr>
                        <a:t> „Erfolgreiche“ Hypothesenbildung „in Richtung Theorie“. </a:t>
                      </a:r>
                      <a:r>
                        <a:rPr lang="de-DE" dirty="0"/>
                        <a:t> </a:t>
                      </a:r>
                    </a:p>
                  </a:txBody>
                  <a:tcPr/>
                </a:tc>
                <a:extLst>
                  <a:ext uri="{0D108BD9-81ED-4DB2-BD59-A6C34878D82A}">
                    <a16:rowId xmlns:a16="http://schemas.microsoft.com/office/drawing/2014/main" val="1930268187"/>
                  </a:ext>
                </a:extLst>
              </a:tr>
              <a:tr h="370840">
                <a:tc>
                  <a:txBody>
                    <a:bodyPr/>
                    <a:lstStyle/>
                    <a:p>
                      <a:endParaRPr lang="de-DE" dirty="0"/>
                    </a:p>
                  </a:txBody>
                  <a:tcPr/>
                </a:tc>
                <a:tc>
                  <a:txBody>
                    <a:bodyPr/>
                    <a:lstStyle/>
                    <a:p>
                      <a:endParaRPr lang="de-DE" dirty="0"/>
                    </a:p>
                  </a:txBody>
                  <a:tcPr/>
                </a:tc>
                <a:extLst>
                  <a:ext uri="{0D108BD9-81ED-4DB2-BD59-A6C34878D82A}">
                    <a16:rowId xmlns:a16="http://schemas.microsoft.com/office/drawing/2014/main" val="863226770"/>
                  </a:ext>
                </a:extLst>
              </a:tr>
            </a:tbl>
          </a:graphicData>
        </a:graphic>
      </p:graphicFrame>
      <p:sp>
        <p:nvSpPr>
          <p:cNvPr id="9" name="Textfeld 8">
            <a:extLst>
              <a:ext uri="{FF2B5EF4-FFF2-40B4-BE49-F238E27FC236}">
                <a16:creationId xmlns:a16="http://schemas.microsoft.com/office/drawing/2014/main" id="{31A6770D-EB7C-4AA2-B379-4314C8D101C3}"/>
              </a:ext>
            </a:extLst>
          </p:cNvPr>
          <p:cNvSpPr txBox="1"/>
          <p:nvPr/>
        </p:nvSpPr>
        <p:spPr>
          <a:xfrm>
            <a:off x="1043608" y="313174"/>
            <a:ext cx="7056784" cy="369332"/>
          </a:xfrm>
          <a:prstGeom prst="rect">
            <a:avLst/>
          </a:prstGeom>
          <a:noFill/>
        </p:spPr>
        <p:txBody>
          <a:bodyPr wrap="square" rtlCol="0">
            <a:spAutoFit/>
          </a:bodyPr>
          <a:lstStyle/>
          <a:p>
            <a:pPr algn="ctr"/>
            <a:r>
              <a:rPr lang="de-DE" dirty="0"/>
              <a:t>Schlussfolgerungen. Zwei Verfahren</a:t>
            </a:r>
          </a:p>
        </p:txBody>
      </p:sp>
      <p:sp>
        <p:nvSpPr>
          <p:cNvPr id="4" name="Fußzeilenplatzhalter 3">
            <a:extLst>
              <a:ext uri="{FF2B5EF4-FFF2-40B4-BE49-F238E27FC236}">
                <a16:creationId xmlns:a16="http://schemas.microsoft.com/office/drawing/2014/main" id="{E81C40A5-007C-4EEA-A0F2-89B4820EA7FD}"/>
              </a:ext>
            </a:extLst>
          </p:cNvPr>
          <p:cNvSpPr>
            <a:spLocks noGrp="1"/>
          </p:cNvSpPr>
          <p:nvPr>
            <p:ph type="ftr" sz="quarter" idx="11"/>
          </p:nvPr>
        </p:nvSpPr>
        <p:spPr/>
        <p:txBody>
          <a:bodyPr/>
          <a:lstStyle/>
          <a:p>
            <a:r>
              <a:rPr lang="de-DE"/>
              <a:t>Ulrich Löffler, RPI Karlsruhe</a:t>
            </a:r>
          </a:p>
        </p:txBody>
      </p:sp>
      <p:sp>
        <p:nvSpPr>
          <p:cNvPr id="5" name="Foliennummernplatzhalter 4">
            <a:extLst>
              <a:ext uri="{FF2B5EF4-FFF2-40B4-BE49-F238E27FC236}">
                <a16:creationId xmlns:a16="http://schemas.microsoft.com/office/drawing/2014/main" id="{A4275D4F-98B6-40BA-BC48-03DF2EA7C8BB}"/>
              </a:ext>
            </a:extLst>
          </p:cNvPr>
          <p:cNvSpPr>
            <a:spLocks noGrp="1"/>
          </p:cNvSpPr>
          <p:nvPr>
            <p:ph type="sldNum" sz="quarter" idx="12"/>
          </p:nvPr>
        </p:nvSpPr>
        <p:spPr/>
        <p:txBody>
          <a:bodyPr/>
          <a:lstStyle/>
          <a:p>
            <a:fld id="{C3B746F1-EB50-412A-B624-8A1934EE435B}" type="slidenum">
              <a:rPr lang="de-DE" smtClean="0"/>
              <a:t>12</a:t>
            </a:fld>
            <a:endParaRPr lang="de-DE"/>
          </a:p>
        </p:txBody>
      </p:sp>
    </p:spTree>
    <p:extLst>
      <p:ext uri="{BB962C8B-B14F-4D97-AF65-F5344CB8AC3E}">
        <p14:creationId xmlns:p14="http://schemas.microsoft.com/office/powerpoint/2010/main" val="2627950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1D297A63-577C-4253-927E-A56161F61FEC}"/>
              </a:ext>
            </a:extLst>
          </p:cNvPr>
          <p:cNvSpPr>
            <a:spLocks noGrp="1"/>
          </p:cNvSpPr>
          <p:nvPr>
            <p:ph idx="1"/>
          </p:nvPr>
        </p:nvSpPr>
        <p:spPr/>
        <p:txBody>
          <a:bodyPr>
            <a:normAutofit fontScale="92500"/>
          </a:bodyPr>
          <a:lstStyle/>
          <a:p>
            <a:pPr marL="0" indent="0">
              <a:buNone/>
            </a:pPr>
            <a:endParaRPr lang="de-DE" b="1" dirty="0">
              <a:solidFill>
                <a:srgbClr val="FF0000"/>
              </a:solidFill>
            </a:endParaRPr>
          </a:p>
          <a:p>
            <a:pPr marL="0" indent="0">
              <a:buNone/>
            </a:pPr>
            <a:r>
              <a:rPr lang="de-DE" sz="4000" b="1" dirty="0">
                <a:solidFill>
                  <a:srgbClr val="FF0000"/>
                </a:solidFill>
              </a:rPr>
              <a:t>3.  Glaube und Theologie unter den Diskursbedingungen unserer Gegenwart.</a:t>
            </a:r>
          </a:p>
          <a:p>
            <a:pPr marL="0" indent="0">
              <a:buNone/>
            </a:pPr>
            <a:endParaRPr lang="de-DE" b="1" dirty="0">
              <a:solidFill>
                <a:srgbClr val="FF0000"/>
              </a:solidFill>
            </a:endParaRPr>
          </a:p>
          <a:p>
            <a:pPr marL="0" indent="0">
              <a:buNone/>
            </a:pPr>
            <a:r>
              <a:rPr lang="de-DE" sz="2200" b="1" dirty="0">
                <a:solidFill>
                  <a:srgbClr val="FF0000"/>
                </a:solidFill>
              </a:rPr>
              <a:t>3.1 Die Wahrnehmung der Wirklichkeit in Metapher, Symbol und Mythos</a:t>
            </a:r>
          </a:p>
          <a:p>
            <a:pPr marL="0" indent="0">
              <a:buNone/>
            </a:pPr>
            <a:r>
              <a:rPr lang="de-DE" sz="1900" b="1" dirty="0">
                <a:solidFill>
                  <a:srgbClr val="FF0000"/>
                </a:solidFill>
              </a:rPr>
              <a:t>3.2 Die Welt als Schöpfung (Gen. 1+2)</a:t>
            </a:r>
          </a:p>
          <a:p>
            <a:pPr marL="0" indent="0">
              <a:buNone/>
            </a:pPr>
            <a:r>
              <a:rPr lang="de-DE" sz="1900" b="1" dirty="0">
                <a:solidFill>
                  <a:srgbClr val="FF0000"/>
                </a:solidFill>
              </a:rPr>
              <a:t>3.3 Die Wahrnehmung der Wirklichkeit in Glauben und Theologie.</a:t>
            </a:r>
          </a:p>
          <a:p>
            <a:pPr marL="0" indent="0" algn="just">
              <a:buNone/>
            </a:pPr>
            <a:br>
              <a:rPr lang="de-DE" b="1" dirty="0">
                <a:solidFill>
                  <a:srgbClr val="FF0000"/>
                </a:solidFill>
              </a:rPr>
            </a:br>
            <a:endParaRPr lang="de-DE" dirty="0"/>
          </a:p>
        </p:txBody>
      </p:sp>
      <p:sp>
        <p:nvSpPr>
          <p:cNvPr id="2" name="Fußzeilenplatzhalter 1">
            <a:extLst>
              <a:ext uri="{FF2B5EF4-FFF2-40B4-BE49-F238E27FC236}">
                <a16:creationId xmlns:a16="http://schemas.microsoft.com/office/drawing/2014/main" id="{3C1BE53E-B389-4F0A-BB2F-EEAA3D5511E2}"/>
              </a:ext>
            </a:extLst>
          </p:cNvPr>
          <p:cNvSpPr>
            <a:spLocks noGrp="1"/>
          </p:cNvSpPr>
          <p:nvPr>
            <p:ph type="ftr" sz="quarter" idx="11"/>
          </p:nvPr>
        </p:nvSpPr>
        <p:spPr/>
        <p:txBody>
          <a:bodyPr/>
          <a:lstStyle/>
          <a:p>
            <a:r>
              <a:rPr lang="de-DE"/>
              <a:t>Ulrich Löffler, RPI Karlsruhe</a:t>
            </a:r>
          </a:p>
        </p:txBody>
      </p:sp>
      <p:sp>
        <p:nvSpPr>
          <p:cNvPr id="4" name="Foliennummernplatzhalter 3">
            <a:extLst>
              <a:ext uri="{FF2B5EF4-FFF2-40B4-BE49-F238E27FC236}">
                <a16:creationId xmlns:a16="http://schemas.microsoft.com/office/drawing/2014/main" id="{3BBCCD50-5710-47AF-B248-E5AB967B9555}"/>
              </a:ext>
            </a:extLst>
          </p:cNvPr>
          <p:cNvSpPr>
            <a:spLocks noGrp="1"/>
          </p:cNvSpPr>
          <p:nvPr>
            <p:ph type="sldNum" sz="quarter" idx="12"/>
          </p:nvPr>
        </p:nvSpPr>
        <p:spPr/>
        <p:txBody>
          <a:bodyPr/>
          <a:lstStyle/>
          <a:p>
            <a:fld id="{C3B746F1-EB50-412A-B624-8A1934EE435B}" type="slidenum">
              <a:rPr lang="de-DE" smtClean="0"/>
              <a:t>13</a:t>
            </a:fld>
            <a:endParaRPr lang="de-DE"/>
          </a:p>
        </p:txBody>
      </p:sp>
    </p:spTree>
    <p:extLst>
      <p:ext uri="{BB962C8B-B14F-4D97-AF65-F5344CB8AC3E}">
        <p14:creationId xmlns:p14="http://schemas.microsoft.com/office/powerpoint/2010/main" val="13109600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5150CF81-309E-4A13-906F-8497924AA47C}"/>
              </a:ext>
            </a:extLst>
          </p:cNvPr>
          <p:cNvPicPr>
            <a:picLocks noChangeAspect="1"/>
          </p:cNvPicPr>
          <p:nvPr/>
        </p:nvPicPr>
        <p:blipFill>
          <a:blip r:embed="rId3"/>
          <a:stretch>
            <a:fillRect/>
          </a:stretch>
        </p:blipFill>
        <p:spPr>
          <a:xfrm>
            <a:off x="1259632" y="1976024"/>
            <a:ext cx="5760640" cy="3206042"/>
          </a:xfrm>
          <a:prstGeom prst="rect">
            <a:avLst/>
          </a:prstGeom>
        </p:spPr>
      </p:pic>
      <p:sp>
        <p:nvSpPr>
          <p:cNvPr id="3" name="Textfeld 2">
            <a:extLst>
              <a:ext uri="{FF2B5EF4-FFF2-40B4-BE49-F238E27FC236}">
                <a16:creationId xmlns:a16="http://schemas.microsoft.com/office/drawing/2014/main" id="{5290035D-A64D-490D-820E-28845A14ADBB}"/>
              </a:ext>
            </a:extLst>
          </p:cNvPr>
          <p:cNvSpPr txBox="1"/>
          <p:nvPr/>
        </p:nvSpPr>
        <p:spPr>
          <a:xfrm>
            <a:off x="1115616" y="548680"/>
            <a:ext cx="6768752" cy="923330"/>
          </a:xfrm>
          <a:prstGeom prst="rect">
            <a:avLst/>
          </a:prstGeom>
          <a:noFill/>
        </p:spPr>
        <p:txBody>
          <a:bodyPr wrap="square" rtlCol="0">
            <a:spAutoFit/>
          </a:bodyPr>
          <a:lstStyle/>
          <a:p>
            <a:pPr algn="ctr"/>
            <a:r>
              <a:rPr lang="de-DE" dirty="0"/>
              <a:t>Vermintes Gelände im Jahr 2020 (?)  </a:t>
            </a:r>
          </a:p>
          <a:p>
            <a:pPr algn="ctr"/>
            <a:r>
              <a:rPr lang="de-DE" dirty="0"/>
              <a:t>Der Komplex „Verschwörungstheorien – (christliche) Religion -  Wahrheit – Wirklichkeit“ </a:t>
            </a:r>
          </a:p>
        </p:txBody>
      </p:sp>
      <p:sp>
        <p:nvSpPr>
          <p:cNvPr id="4" name="Fußzeilenplatzhalter 3">
            <a:extLst>
              <a:ext uri="{FF2B5EF4-FFF2-40B4-BE49-F238E27FC236}">
                <a16:creationId xmlns:a16="http://schemas.microsoft.com/office/drawing/2014/main" id="{8518EDE9-345A-442E-8961-FF95A3683C06}"/>
              </a:ext>
            </a:extLst>
          </p:cNvPr>
          <p:cNvSpPr>
            <a:spLocks noGrp="1"/>
          </p:cNvSpPr>
          <p:nvPr>
            <p:ph type="ftr" sz="quarter" idx="11"/>
          </p:nvPr>
        </p:nvSpPr>
        <p:spPr/>
        <p:txBody>
          <a:bodyPr/>
          <a:lstStyle/>
          <a:p>
            <a:r>
              <a:rPr lang="de-DE"/>
              <a:t>Ulrich Löffler, RPI Karlsruhe</a:t>
            </a:r>
          </a:p>
        </p:txBody>
      </p:sp>
      <p:sp>
        <p:nvSpPr>
          <p:cNvPr id="5" name="Foliennummernplatzhalter 4">
            <a:extLst>
              <a:ext uri="{FF2B5EF4-FFF2-40B4-BE49-F238E27FC236}">
                <a16:creationId xmlns:a16="http://schemas.microsoft.com/office/drawing/2014/main" id="{50BC8C22-309F-48A6-B96C-CE2EB9DE059F}"/>
              </a:ext>
            </a:extLst>
          </p:cNvPr>
          <p:cNvSpPr>
            <a:spLocks noGrp="1"/>
          </p:cNvSpPr>
          <p:nvPr>
            <p:ph type="sldNum" sz="quarter" idx="12"/>
          </p:nvPr>
        </p:nvSpPr>
        <p:spPr/>
        <p:txBody>
          <a:bodyPr/>
          <a:lstStyle/>
          <a:p>
            <a:fld id="{C3B746F1-EB50-412A-B624-8A1934EE435B}" type="slidenum">
              <a:rPr lang="de-DE" smtClean="0"/>
              <a:t>14</a:t>
            </a:fld>
            <a:endParaRPr lang="de-DE"/>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4FC556A2-E375-4882-B7D2-3826BBB341DB}"/>
              </a:ext>
            </a:extLst>
          </p:cNvPr>
          <p:cNvSpPr txBox="1"/>
          <p:nvPr/>
        </p:nvSpPr>
        <p:spPr>
          <a:xfrm>
            <a:off x="640261" y="980728"/>
            <a:ext cx="7344816" cy="646331"/>
          </a:xfrm>
          <a:prstGeom prst="rect">
            <a:avLst/>
          </a:prstGeom>
          <a:noFill/>
        </p:spPr>
        <p:txBody>
          <a:bodyPr wrap="square" rtlCol="0">
            <a:spAutoFit/>
          </a:bodyPr>
          <a:lstStyle/>
          <a:p>
            <a:pPr algn="ctr"/>
            <a:r>
              <a:rPr lang="de-DE" b="1" dirty="0"/>
              <a:t>„Verschwörungsmythos“ statt „Verschwörungstheorie“!  </a:t>
            </a:r>
          </a:p>
          <a:p>
            <a:pPr algn="ctr"/>
            <a:r>
              <a:rPr lang="de-DE" b="1" dirty="0"/>
              <a:t>Michael </a:t>
            </a:r>
            <a:r>
              <a:rPr lang="de-DE" b="1" dirty="0" err="1"/>
              <a:t>Blumes</a:t>
            </a:r>
            <a:r>
              <a:rPr lang="de-DE" b="1" dirty="0"/>
              <a:t> (gefährliche?) „Arbeit am Mythos“</a:t>
            </a:r>
          </a:p>
        </p:txBody>
      </p:sp>
      <p:pic>
        <p:nvPicPr>
          <p:cNvPr id="6" name="Grafik 5">
            <a:extLst>
              <a:ext uri="{FF2B5EF4-FFF2-40B4-BE49-F238E27FC236}">
                <a16:creationId xmlns:a16="http://schemas.microsoft.com/office/drawing/2014/main" id="{874C56B3-10D1-4F14-AC25-24872500915E}"/>
              </a:ext>
            </a:extLst>
          </p:cNvPr>
          <p:cNvPicPr>
            <a:picLocks noChangeAspect="1"/>
          </p:cNvPicPr>
          <p:nvPr/>
        </p:nvPicPr>
        <p:blipFill>
          <a:blip r:embed="rId3"/>
          <a:stretch>
            <a:fillRect/>
          </a:stretch>
        </p:blipFill>
        <p:spPr>
          <a:xfrm>
            <a:off x="971600" y="3549276"/>
            <a:ext cx="3600400" cy="2211204"/>
          </a:xfrm>
          <a:prstGeom prst="rect">
            <a:avLst/>
          </a:prstGeom>
        </p:spPr>
      </p:pic>
      <p:pic>
        <p:nvPicPr>
          <p:cNvPr id="7" name="Grafik 6">
            <a:extLst>
              <a:ext uri="{FF2B5EF4-FFF2-40B4-BE49-F238E27FC236}">
                <a16:creationId xmlns:a16="http://schemas.microsoft.com/office/drawing/2014/main" id="{6AC81BDE-8ECA-4246-8427-512280696047}"/>
              </a:ext>
            </a:extLst>
          </p:cNvPr>
          <p:cNvPicPr>
            <a:picLocks noChangeAspect="1"/>
          </p:cNvPicPr>
          <p:nvPr/>
        </p:nvPicPr>
        <p:blipFill>
          <a:blip r:embed="rId4"/>
          <a:stretch>
            <a:fillRect/>
          </a:stretch>
        </p:blipFill>
        <p:spPr>
          <a:xfrm>
            <a:off x="5644209" y="3284984"/>
            <a:ext cx="2340868" cy="1675078"/>
          </a:xfrm>
          <a:prstGeom prst="rect">
            <a:avLst/>
          </a:prstGeom>
        </p:spPr>
      </p:pic>
      <p:sp>
        <p:nvSpPr>
          <p:cNvPr id="2" name="Fußzeilenplatzhalter 1">
            <a:extLst>
              <a:ext uri="{FF2B5EF4-FFF2-40B4-BE49-F238E27FC236}">
                <a16:creationId xmlns:a16="http://schemas.microsoft.com/office/drawing/2014/main" id="{92A30A88-61CD-4643-89AA-C40415766530}"/>
              </a:ext>
            </a:extLst>
          </p:cNvPr>
          <p:cNvSpPr>
            <a:spLocks noGrp="1"/>
          </p:cNvSpPr>
          <p:nvPr>
            <p:ph type="ftr" sz="quarter" idx="11"/>
          </p:nvPr>
        </p:nvSpPr>
        <p:spPr/>
        <p:txBody>
          <a:bodyPr/>
          <a:lstStyle/>
          <a:p>
            <a:r>
              <a:rPr lang="de-DE"/>
              <a:t>Ulrich Löffler, RPI Karlsruhe</a:t>
            </a:r>
          </a:p>
        </p:txBody>
      </p:sp>
      <p:sp>
        <p:nvSpPr>
          <p:cNvPr id="3" name="Foliennummernplatzhalter 2">
            <a:extLst>
              <a:ext uri="{FF2B5EF4-FFF2-40B4-BE49-F238E27FC236}">
                <a16:creationId xmlns:a16="http://schemas.microsoft.com/office/drawing/2014/main" id="{7502A809-7E7A-4700-A4BC-2795E1769B0A}"/>
              </a:ext>
            </a:extLst>
          </p:cNvPr>
          <p:cNvSpPr>
            <a:spLocks noGrp="1"/>
          </p:cNvSpPr>
          <p:nvPr>
            <p:ph type="sldNum" sz="quarter" idx="12"/>
          </p:nvPr>
        </p:nvSpPr>
        <p:spPr/>
        <p:txBody>
          <a:bodyPr/>
          <a:lstStyle/>
          <a:p>
            <a:fld id="{C3B746F1-EB50-412A-B624-8A1934EE435B}" type="slidenum">
              <a:rPr lang="de-DE" smtClean="0"/>
              <a:t>15</a:t>
            </a:fld>
            <a:endParaRPr lang="de-DE"/>
          </a:p>
        </p:txBody>
      </p:sp>
    </p:spTree>
    <p:extLst>
      <p:ext uri="{BB962C8B-B14F-4D97-AF65-F5344CB8AC3E}">
        <p14:creationId xmlns:p14="http://schemas.microsoft.com/office/powerpoint/2010/main" val="6042951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457200" y="274638"/>
            <a:ext cx="8229600" cy="1426170"/>
          </a:xfrm>
        </p:spPr>
        <p:txBody>
          <a:bodyPr anchor="t" anchorCtr="0">
            <a:noAutofit/>
          </a:bodyPr>
          <a:lstStyle/>
          <a:p>
            <a:r>
              <a:rPr lang="de-DE" sz="1800" b="1" dirty="0"/>
              <a:t>Gute Mythen – schlechte Mythen (?) Michael Blume differenziert seinen ursprünglichen Ansatz</a:t>
            </a:r>
            <a:endParaRPr lang="de-DE" sz="1200" b="1" dirty="0"/>
          </a:p>
        </p:txBody>
      </p:sp>
      <p:sp>
        <p:nvSpPr>
          <p:cNvPr id="5" name="Untertitel 4"/>
          <p:cNvSpPr>
            <a:spLocks noGrp="1"/>
          </p:cNvSpPr>
          <p:nvPr>
            <p:ph idx="1"/>
          </p:nvPr>
        </p:nvSpPr>
        <p:spPr>
          <a:xfrm>
            <a:off x="457200" y="1600200"/>
            <a:ext cx="8229600" cy="5141168"/>
          </a:xfrm>
        </p:spPr>
        <p:txBody>
          <a:bodyPr>
            <a:normAutofit/>
          </a:bodyPr>
          <a:lstStyle/>
          <a:p>
            <a:pPr marL="0" indent="0" algn="just">
              <a:buNone/>
            </a:pPr>
            <a:r>
              <a:rPr lang="de-DE" sz="1800" b="1" dirty="0"/>
              <a:t> </a:t>
            </a:r>
            <a:r>
              <a:rPr lang="de-DE" sz="1800" b="1" dirty="0">
                <a:solidFill>
                  <a:srgbClr val="FF0000"/>
                </a:solidFill>
              </a:rPr>
              <a:t>Gute Mythen – Schlechte Mythen</a:t>
            </a:r>
          </a:p>
          <a:p>
            <a:pPr marL="0" indent="0" algn="just">
              <a:buNone/>
            </a:pPr>
            <a:r>
              <a:rPr lang="de-DE" sz="1200" b="1" dirty="0"/>
              <a:t>„Wir müssen uns leider klarmachen, dass wir Menschen zwar dazu geboren sind, zu glauben und zu denken, aber wir können auch daran glauben, dass böse Mächte die Welt beherrschen. Und wir können uns auch in Rassismus, Antisemitismus oder Frauenfeindlichkeit hineindenken. Und deswegen müssen wir auch beginnen, gute und schlechte Mythen zu unterscheiden, und da auch </a:t>
            </a:r>
            <a:r>
              <a:rPr lang="de-DE" sz="1200" dirty="0"/>
              <a:t>kritischer </a:t>
            </a:r>
            <a:r>
              <a:rPr lang="de-DE" sz="1200" b="1" dirty="0"/>
              <a:t>werden. Auch gegenüber dem, was wir selber glauben und zu wissen meinen.“ </a:t>
            </a:r>
          </a:p>
          <a:p>
            <a:pPr marL="0" indent="0" algn="just">
              <a:buNone/>
            </a:pPr>
            <a:endParaRPr lang="de-DE" sz="1800" b="1" dirty="0"/>
          </a:p>
          <a:p>
            <a:pPr marL="0" indent="0" algn="just">
              <a:buNone/>
            </a:pPr>
            <a:endParaRPr lang="de-DE" sz="1800" b="1" dirty="0"/>
          </a:p>
          <a:p>
            <a:pPr marL="0" indent="0" algn="just">
              <a:buNone/>
            </a:pPr>
            <a:endParaRPr lang="de-DE" sz="1800" b="1" dirty="0"/>
          </a:p>
          <a:p>
            <a:pPr marL="0" indent="0" algn="just">
              <a:buNone/>
            </a:pPr>
            <a:endParaRPr lang="de-DE" sz="1800" b="1" dirty="0"/>
          </a:p>
          <a:p>
            <a:pPr marL="0" indent="0" algn="just">
              <a:buNone/>
            </a:pPr>
            <a:endParaRPr lang="de-DE" sz="1800" b="1" dirty="0"/>
          </a:p>
          <a:p>
            <a:pPr marL="0" indent="0" algn="just">
              <a:buNone/>
            </a:pPr>
            <a:endParaRPr lang="de-DE" sz="1800" b="1" dirty="0"/>
          </a:p>
          <a:p>
            <a:pPr marL="0" indent="0" algn="just">
              <a:buNone/>
            </a:pPr>
            <a:endParaRPr lang="de-DE" sz="1800" b="1" dirty="0"/>
          </a:p>
          <a:p>
            <a:pPr marL="0" indent="0" algn="just">
              <a:buNone/>
            </a:pPr>
            <a:endParaRPr lang="de-DE" sz="1800" b="1" dirty="0"/>
          </a:p>
          <a:p>
            <a:pPr marL="0" indent="0" algn="just">
              <a:buNone/>
            </a:pPr>
            <a:endParaRPr lang="de-DE" sz="1500" b="1" dirty="0">
              <a:solidFill>
                <a:srgbClr val="FF0000"/>
              </a:solidFill>
            </a:endParaRPr>
          </a:p>
          <a:p>
            <a:pPr marL="0" indent="0" algn="just">
              <a:buNone/>
            </a:pPr>
            <a:endParaRPr lang="de-DE" sz="1500" b="1" dirty="0">
              <a:solidFill>
                <a:srgbClr val="FF0000"/>
              </a:solidFill>
            </a:endParaRPr>
          </a:p>
          <a:p>
            <a:pPr marL="0" indent="0" algn="just">
              <a:buNone/>
            </a:pPr>
            <a:r>
              <a:rPr lang="de-DE" sz="1500" b="1" dirty="0">
                <a:solidFill>
                  <a:srgbClr val="FF0000"/>
                </a:solidFill>
              </a:rPr>
              <a:t>Was macht einen Verschwörungsmythos zu einem schlechten Mythos?</a:t>
            </a:r>
          </a:p>
          <a:p>
            <a:pPr marL="0" indent="0" algn="just">
              <a:buNone/>
            </a:pPr>
            <a:r>
              <a:rPr lang="de-DE" sz="1400" b="1" dirty="0"/>
              <a:t>„</a:t>
            </a:r>
            <a:r>
              <a:rPr lang="de-DE" sz="1200" b="1" dirty="0"/>
              <a:t>Ein Verschwörungsmythos meint, die Bösen identifiziert zu haben und damit alles zu beantworten. Und damit macht er uns blind für das Böse in uns selbst.“  (Michael Blume)</a:t>
            </a:r>
            <a:endParaRPr lang="de-DE" sz="1400" b="1" dirty="0"/>
          </a:p>
        </p:txBody>
      </p:sp>
      <p:pic>
        <p:nvPicPr>
          <p:cNvPr id="2" name="Grafik 1">
            <a:extLst>
              <a:ext uri="{FF2B5EF4-FFF2-40B4-BE49-F238E27FC236}">
                <a16:creationId xmlns:a16="http://schemas.microsoft.com/office/drawing/2014/main" id="{91585C28-3C41-4A1C-BEAA-209B9748DB2A}"/>
              </a:ext>
            </a:extLst>
          </p:cNvPr>
          <p:cNvPicPr>
            <a:picLocks noChangeAspect="1"/>
          </p:cNvPicPr>
          <p:nvPr/>
        </p:nvPicPr>
        <p:blipFill>
          <a:blip r:embed="rId3"/>
          <a:stretch>
            <a:fillRect/>
          </a:stretch>
        </p:blipFill>
        <p:spPr>
          <a:xfrm>
            <a:off x="827584" y="2924944"/>
            <a:ext cx="2592288" cy="3049052"/>
          </a:xfrm>
          <a:prstGeom prst="rect">
            <a:avLst/>
          </a:prstGeom>
        </p:spPr>
      </p:pic>
      <p:pic>
        <p:nvPicPr>
          <p:cNvPr id="6" name="Grafik 5">
            <a:extLst>
              <a:ext uri="{FF2B5EF4-FFF2-40B4-BE49-F238E27FC236}">
                <a16:creationId xmlns:a16="http://schemas.microsoft.com/office/drawing/2014/main" id="{51204C89-76FB-4947-AA5A-A6B6403E643D}"/>
              </a:ext>
            </a:extLst>
          </p:cNvPr>
          <p:cNvPicPr>
            <a:picLocks noChangeAspect="1"/>
          </p:cNvPicPr>
          <p:nvPr/>
        </p:nvPicPr>
        <p:blipFill>
          <a:blip r:embed="rId4"/>
          <a:stretch>
            <a:fillRect/>
          </a:stretch>
        </p:blipFill>
        <p:spPr>
          <a:xfrm flipH="1">
            <a:off x="4221749" y="3046554"/>
            <a:ext cx="3723696" cy="2542685"/>
          </a:xfrm>
          <a:prstGeom prst="rect">
            <a:avLst/>
          </a:prstGeom>
        </p:spPr>
      </p:pic>
      <p:sp>
        <p:nvSpPr>
          <p:cNvPr id="3" name="Fußzeilenplatzhalter 2">
            <a:extLst>
              <a:ext uri="{FF2B5EF4-FFF2-40B4-BE49-F238E27FC236}">
                <a16:creationId xmlns:a16="http://schemas.microsoft.com/office/drawing/2014/main" id="{DDA928CE-44B8-4642-9AA3-D78F52FC495B}"/>
              </a:ext>
            </a:extLst>
          </p:cNvPr>
          <p:cNvSpPr>
            <a:spLocks noGrp="1"/>
          </p:cNvSpPr>
          <p:nvPr>
            <p:ph type="ftr" sz="quarter" idx="11"/>
          </p:nvPr>
        </p:nvSpPr>
        <p:spPr/>
        <p:txBody>
          <a:bodyPr/>
          <a:lstStyle/>
          <a:p>
            <a:r>
              <a:rPr lang="de-DE"/>
              <a:t>Ulrich Löffler, RPI Karlsruhe</a:t>
            </a:r>
          </a:p>
        </p:txBody>
      </p:sp>
      <p:sp>
        <p:nvSpPr>
          <p:cNvPr id="7" name="Foliennummernplatzhalter 6">
            <a:extLst>
              <a:ext uri="{FF2B5EF4-FFF2-40B4-BE49-F238E27FC236}">
                <a16:creationId xmlns:a16="http://schemas.microsoft.com/office/drawing/2014/main" id="{628E2D89-E555-4F25-A105-9E0659AD1FCD}"/>
              </a:ext>
            </a:extLst>
          </p:cNvPr>
          <p:cNvSpPr>
            <a:spLocks noGrp="1"/>
          </p:cNvSpPr>
          <p:nvPr>
            <p:ph type="sldNum" sz="quarter" idx="12"/>
          </p:nvPr>
        </p:nvSpPr>
        <p:spPr/>
        <p:txBody>
          <a:bodyPr/>
          <a:lstStyle/>
          <a:p>
            <a:fld id="{C3B746F1-EB50-412A-B624-8A1934EE435B}" type="slidenum">
              <a:rPr lang="de-DE" smtClean="0"/>
              <a:t>16</a:t>
            </a:fld>
            <a:endParaRPr lang="de-DE"/>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12" end="1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F2AF29-BDA3-4663-8D78-DE0071E5873E}"/>
              </a:ext>
            </a:extLst>
          </p:cNvPr>
          <p:cNvSpPr>
            <a:spLocks noGrp="1"/>
          </p:cNvSpPr>
          <p:nvPr>
            <p:ph type="title"/>
          </p:nvPr>
        </p:nvSpPr>
        <p:spPr/>
        <p:txBody>
          <a:bodyPr>
            <a:noAutofit/>
          </a:bodyPr>
          <a:lstStyle/>
          <a:p>
            <a:r>
              <a:rPr lang="de-DE" sz="2800" dirty="0"/>
              <a:t>Die Geschichten, die wir erzählen,  ordnen unseren Blick auf (das) (unser) unübersichtliches Leben.</a:t>
            </a:r>
          </a:p>
        </p:txBody>
      </p:sp>
      <p:sp>
        <p:nvSpPr>
          <p:cNvPr id="3" name="Inhaltsplatzhalter 2">
            <a:extLst>
              <a:ext uri="{FF2B5EF4-FFF2-40B4-BE49-F238E27FC236}">
                <a16:creationId xmlns:a16="http://schemas.microsoft.com/office/drawing/2014/main" id="{F3B03906-1142-4B42-82C5-895C25AA6529}"/>
              </a:ext>
            </a:extLst>
          </p:cNvPr>
          <p:cNvSpPr>
            <a:spLocks noGrp="1"/>
          </p:cNvSpPr>
          <p:nvPr>
            <p:ph idx="1"/>
          </p:nvPr>
        </p:nvSpPr>
        <p:spPr/>
        <p:txBody>
          <a:bodyPr/>
          <a:lstStyle/>
          <a:p>
            <a:pPr marL="0" indent="0">
              <a:buNone/>
            </a:pPr>
            <a:endParaRPr lang="de-DE" dirty="0"/>
          </a:p>
        </p:txBody>
      </p:sp>
      <p:pic>
        <p:nvPicPr>
          <p:cNvPr id="4" name="Grafik 3">
            <a:extLst>
              <a:ext uri="{FF2B5EF4-FFF2-40B4-BE49-F238E27FC236}">
                <a16:creationId xmlns:a16="http://schemas.microsoft.com/office/drawing/2014/main" id="{960998B2-D325-4C28-B05D-387D12894255}"/>
              </a:ext>
            </a:extLst>
          </p:cNvPr>
          <p:cNvPicPr>
            <a:picLocks noChangeAspect="1"/>
          </p:cNvPicPr>
          <p:nvPr/>
        </p:nvPicPr>
        <p:blipFill>
          <a:blip r:embed="rId3"/>
          <a:stretch>
            <a:fillRect/>
          </a:stretch>
        </p:blipFill>
        <p:spPr>
          <a:xfrm flipH="1">
            <a:off x="3870016" y="2420888"/>
            <a:ext cx="3931412" cy="2684522"/>
          </a:xfrm>
          <a:prstGeom prst="rect">
            <a:avLst/>
          </a:prstGeom>
        </p:spPr>
      </p:pic>
      <p:sp>
        <p:nvSpPr>
          <p:cNvPr id="5" name="Fußzeilenplatzhalter 4">
            <a:extLst>
              <a:ext uri="{FF2B5EF4-FFF2-40B4-BE49-F238E27FC236}">
                <a16:creationId xmlns:a16="http://schemas.microsoft.com/office/drawing/2014/main" id="{6011E118-4275-4790-83D5-E7B44E76DDF9}"/>
              </a:ext>
            </a:extLst>
          </p:cNvPr>
          <p:cNvSpPr>
            <a:spLocks noGrp="1"/>
          </p:cNvSpPr>
          <p:nvPr>
            <p:ph type="ftr" sz="quarter" idx="11"/>
          </p:nvPr>
        </p:nvSpPr>
        <p:spPr/>
        <p:txBody>
          <a:bodyPr/>
          <a:lstStyle/>
          <a:p>
            <a:r>
              <a:rPr lang="de-DE"/>
              <a:t>Ulrich Löffler, RPI Karlsruhe</a:t>
            </a:r>
          </a:p>
        </p:txBody>
      </p:sp>
      <p:sp>
        <p:nvSpPr>
          <p:cNvPr id="6" name="Foliennummernplatzhalter 5">
            <a:extLst>
              <a:ext uri="{FF2B5EF4-FFF2-40B4-BE49-F238E27FC236}">
                <a16:creationId xmlns:a16="http://schemas.microsoft.com/office/drawing/2014/main" id="{0C0069F7-4242-4603-9786-D388E9C6D606}"/>
              </a:ext>
            </a:extLst>
          </p:cNvPr>
          <p:cNvSpPr>
            <a:spLocks noGrp="1"/>
          </p:cNvSpPr>
          <p:nvPr>
            <p:ph type="sldNum" sz="quarter" idx="12"/>
          </p:nvPr>
        </p:nvSpPr>
        <p:spPr/>
        <p:txBody>
          <a:bodyPr/>
          <a:lstStyle/>
          <a:p>
            <a:fld id="{C3B746F1-EB50-412A-B624-8A1934EE435B}" type="slidenum">
              <a:rPr lang="de-DE" smtClean="0"/>
              <a:t>17</a:t>
            </a:fld>
            <a:endParaRPr lang="de-DE"/>
          </a:p>
        </p:txBody>
      </p:sp>
    </p:spTree>
    <p:extLst>
      <p:ext uri="{BB962C8B-B14F-4D97-AF65-F5344CB8AC3E}">
        <p14:creationId xmlns:p14="http://schemas.microsoft.com/office/powerpoint/2010/main" val="709350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7A13389-73BE-4452-B214-861B8B46B522}"/>
              </a:ext>
            </a:extLst>
          </p:cNvPr>
          <p:cNvSpPr>
            <a:spLocks noGrp="1"/>
          </p:cNvSpPr>
          <p:nvPr>
            <p:ph type="title"/>
          </p:nvPr>
        </p:nvSpPr>
        <p:spPr/>
        <p:txBody>
          <a:bodyPr>
            <a:noAutofit/>
          </a:bodyPr>
          <a:lstStyle/>
          <a:p>
            <a:r>
              <a:rPr lang="de-DE" sz="3600" dirty="0"/>
              <a:t>(</a:t>
            </a:r>
            <a:r>
              <a:rPr lang="de-DE" sz="3200" dirty="0"/>
              <a:t>K)ein Apfel. Eine christliche Predigt zu 1. Mos.3 als Explikation</a:t>
            </a:r>
            <a:r>
              <a:rPr lang="de-DE" sz="3200" i="1" dirty="0"/>
              <a:t> eines </a:t>
            </a:r>
            <a:r>
              <a:rPr lang="de-DE" sz="3200" dirty="0"/>
              <a:t>Mythenverständnisses</a:t>
            </a:r>
            <a:endParaRPr lang="de-DE" sz="3600" dirty="0"/>
          </a:p>
        </p:txBody>
      </p:sp>
      <p:pic>
        <p:nvPicPr>
          <p:cNvPr id="4" name="Inhaltsplatzhalter 3">
            <a:extLst>
              <a:ext uri="{FF2B5EF4-FFF2-40B4-BE49-F238E27FC236}">
                <a16:creationId xmlns:a16="http://schemas.microsoft.com/office/drawing/2014/main" id="{CABF7D21-9DA3-4ABD-88F4-C2FFB323F635}"/>
              </a:ext>
            </a:extLst>
          </p:cNvPr>
          <p:cNvPicPr>
            <a:picLocks noGrp="1" noChangeAspect="1"/>
          </p:cNvPicPr>
          <p:nvPr>
            <p:ph idx="1"/>
          </p:nvPr>
        </p:nvPicPr>
        <p:blipFill>
          <a:blip r:embed="rId3"/>
          <a:stretch>
            <a:fillRect/>
          </a:stretch>
        </p:blipFill>
        <p:spPr>
          <a:xfrm>
            <a:off x="611560" y="1532105"/>
            <a:ext cx="2513735" cy="4525963"/>
          </a:xfrm>
          <a:prstGeom prst="rect">
            <a:avLst/>
          </a:prstGeom>
        </p:spPr>
      </p:pic>
      <p:sp>
        <p:nvSpPr>
          <p:cNvPr id="5" name="Rechteck 4">
            <a:extLst>
              <a:ext uri="{FF2B5EF4-FFF2-40B4-BE49-F238E27FC236}">
                <a16:creationId xmlns:a16="http://schemas.microsoft.com/office/drawing/2014/main" id="{546B2E6A-E307-4AF6-A8F8-416C9FACACB6}"/>
              </a:ext>
            </a:extLst>
          </p:cNvPr>
          <p:cNvSpPr/>
          <p:nvPr/>
        </p:nvSpPr>
        <p:spPr>
          <a:xfrm>
            <a:off x="3779912" y="4032360"/>
            <a:ext cx="4572000" cy="2339102"/>
          </a:xfrm>
          <a:prstGeom prst="rect">
            <a:avLst/>
          </a:prstGeom>
        </p:spPr>
        <p:txBody>
          <a:bodyPr>
            <a:spAutoFit/>
          </a:bodyPr>
          <a:lstStyle/>
          <a:p>
            <a:r>
              <a:rPr lang="de-DE" b="1" dirty="0">
                <a:latin typeface="Calibri" panose="020F0502020204030204" pitchFamily="34" charset="0"/>
                <a:ea typeface="Times New Roman" panose="02020603050405020304" pitchFamily="18" charset="0"/>
                <a:cs typeface="Times New Roman" panose="02020603050405020304" pitchFamily="18" charset="0"/>
              </a:rPr>
              <a:t>(Predigtausschnitt II) Was sind Mythen? </a:t>
            </a:r>
          </a:p>
          <a:p>
            <a:r>
              <a:rPr lang="de-DE" sz="1600" dirty="0">
                <a:latin typeface="Calibri" panose="020F0502020204030204" pitchFamily="34" charset="0"/>
                <a:ea typeface="Times New Roman" panose="02020603050405020304" pitchFamily="18" charset="0"/>
                <a:cs typeface="Times New Roman" panose="02020603050405020304" pitchFamily="18" charset="0"/>
              </a:rPr>
              <a:t>Was wir aus der Bibel ge­hört haben, ist ein Mythos. Es ist eine Geschichte, angesiedelt an den Anfang der Welt. Aber dies ist ein Anfang, der mit uns geht, bis in unsere Gegenwart hinein. Wir fangen immer wie­der bei Adam und Eva an. Deswegen wurden dieser und andere Texte aus dem 1. Buch Mose als Geschichten vom „mitlaufenden Anfang“ (Hubertus </a:t>
            </a:r>
            <a:r>
              <a:rPr lang="de-DE" sz="1600" dirty="0" err="1">
                <a:latin typeface="Calibri" panose="020F0502020204030204" pitchFamily="34" charset="0"/>
                <a:ea typeface="Times New Roman" panose="02020603050405020304" pitchFamily="18" charset="0"/>
                <a:cs typeface="Times New Roman" panose="02020603050405020304" pitchFamily="18" charset="0"/>
              </a:rPr>
              <a:t>Halbfas</a:t>
            </a:r>
            <a:r>
              <a:rPr lang="de-DE" sz="1600" dirty="0">
                <a:latin typeface="Calibri" panose="020F0502020204030204" pitchFamily="34" charset="0"/>
                <a:ea typeface="Times New Roman" panose="02020603050405020304" pitchFamily="18" charset="0"/>
                <a:cs typeface="Times New Roman" panose="02020603050405020304" pitchFamily="18" charset="0"/>
              </a:rPr>
              <a:t>) beschrieben.</a:t>
            </a:r>
            <a:endParaRPr lang="de-DE" sz="1600" dirty="0"/>
          </a:p>
        </p:txBody>
      </p:sp>
      <p:sp>
        <p:nvSpPr>
          <p:cNvPr id="6" name="Rechteck 5">
            <a:extLst>
              <a:ext uri="{FF2B5EF4-FFF2-40B4-BE49-F238E27FC236}">
                <a16:creationId xmlns:a16="http://schemas.microsoft.com/office/drawing/2014/main" id="{B57EF8DF-08AB-4A65-8371-E55B8076FE74}"/>
              </a:ext>
            </a:extLst>
          </p:cNvPr>
          <p:cNvSpPr/>
          <p:nvPr/>
        </p:nvSpPr>
        <p:spPr>
          <a:xfrm>
            <a:off x="3779912" y="1656296"/>
            <a:ext cx="4572000" cy="2351156"/>
          </a:xfrm>
          <a:prstGeom prst="rect">
            <a:avLst/>
          </a:prstGeom>
        </p:spPr>
        <p:txBody>
          <a:bodyPr>
            <a:spAutoFit/>
          </a:bodyPr>
          <a:lstStyle/>
          <a:p>
            <a:pPr>
              <a:lnSpc>
                <a:spcPct val="115000"/>
              </a:lnSpc>
              <a:spcBef>
                <a:spcPts val="600"/>
              </a:spcBef>
              <a:spcAft>
                <a:spcPts val="600"/>
              </a:spcAft>
            </a:pPr>
            <a:r>
              <a:rPr lang="de-DE" b="1" dirty="0">
                <a:latin typeface="Calibri" panose="020F0502020204030204" pitchFamily="34" charset="0"/>
                <a:ea typeface="Times New Roman" panose="02020603050405020304" pitchFamily="18" charset="0"/>
                <a:cs typeface="Times New Roman" panose="02020603050405020304" pitchFamily="18" charset="0"/>
              </a:rPr>
              <a:t>(Predigtausschnitt I) Zwei notwendige Sätze zu 1. Mos. 3</a:t>
            </a:r>
          </a:p>
          <a:p>
            <a:pPr>
              <a:lnSpc>
                <a:spcPct val="115000"/>
              </a:lnSpc>
              <a:spcBef>
                <a:spcPts val="600"/>
              </a:spcBef>
              <a:spcAft>
                <a:spcPts val="600"/>
              </a:spcAft>
            </a:pPr>
            <a:r>
              <a:rPr lang="de-DE" dirty="0">
                <a:latin typeface="Calibri" panose="020F0502020204030204" pitchFamily="34" charset="0"/>
                <a:ea typeface="Times New Roman" panose="02020603050405020304" pitchFamily="18" charset="0"/>
                <a:cs typeface="Times New Roman" panose="02020603050405020304" pitchFamily="18" charset="0"/>
              </a:rPr>
              <a:t>Der erste Satz ist: Die </a:t>
            </a:r>
            <a:r>
              <a:rPr lang="de-DE" sz="1600" dirty="0">
                <a:latin typeface="Calibri" panose="020F0502020204030204" pitchFamily="34" charset="0"/>
                <a:ea typeface="Times New Roman" panose="02020603050405020304" pitchFamily="18" charset="0"/>
                <a:cs typeface="Times New Roman" panose="02020603050405020304" pitchFamily="18" charset="0"/>
              </a:rPr>
              <a:t>Geschich­te mit Adam und Eva und der Schlange hat sich im historischen Sinne niemals ereignet. Der zweite Satz aber ist: Die Geschichte von Adam und Eva ereignet sich immer </a:t>
            </a:r>
            <a:r>
              <a:rPr lang="de-DE" dirty="0">
                <a:latin typeface="Calibri" panose="020F0502020204030204" pitchFamily="34" charset="0"/>
                <a:ea typeface="Times New Roman" panose="02020603050405020304" pitchFamily="18" charset="0"/>
                <a:cs typeface="Times New Roman" panose="02020603050405020304" pitchFamily="18" charset="0"/>
              </a:rPr>
              <a:t>wieder. </a:t>
            </a:r>
            <a:endParaRPr lang="de-DE" sz="16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3" name="Fußzeilenplatzhalter 2">
            <a:extLst>
              <a:ext uri="{FF2B5EF4-FFF2-40B4-BE49-F238E27FC236}">
                <a16:creationId xmlns:a16="http://schemas.microsoft.com/office/drawing/2014/main" id="{97CB0966-A5F7-48FF-AFC8-A4FD88BF5683}"/>
              </a:ext>
            </a:extLst>
          </p:cNvPr>
          <p:cNvSpPr>
            <a:spLocks noGrp="1"/>
          </p:cNvSpPr>
          <p:nvPr>
            <p:ph type="ftr" sz="quarter" idx="11"/>
          </p:nvPr>
        </p:nvSpPr>
        <p:spPr/>
        <p:txBody>
          <a:bodyPr/>
          <a:lstStyle/>
          <a:p>
            <a:r>
              <a:rPr lang="de-DE"/>
              <a:t>Ulrich Löffler, RPI Karlsruhe</a:t>
            </a:r>
          </a:p>
        </p:txBody>
      </p:sp>
      <p:sp>
        <p:nvSpPr>
          <p:cNvPr id="7" name="Foliennummernplatzhalter 6">
            <a:extLst>
              <a:ext uri="{FF2B5EF4-FFF2-40B4-BE49-F238E27FC236}">
                <a16:creationId xmlns:a16="http://schemas.microsoft.com/office/drawing/2014/main" id="{FAD70828-3B21-4B8C-AD9C-CDCEEAF0B78B}"/>
              </a:ext>
            </a:extLst>
          </p:cNvPr>
          <p:cNvSpPr>
            <a:spLocks noGrp="1"/>
          </p:cNvSpPr>
          <p:nvPr>
            <p:ph type="sldNum" sz="quarter" idx="12"/>
          </p:nvPr>
        </p:nvSpPr>
        <p:spPr/>
        <p:txBody>
          <a:bodyPr/>
          <a:lstStyle/>
          <a:p>
            <a:fld id="{C3B746F1-EB50-412A-B624-8A1934EE435B}" type="slidenum">
              <a:rPr lang="de-DE" smtClean="0"/>
              <a:t>18</a:t>
            </a:fld>
            <a:endParaRPr lang="de-DE"/>
          </a:p>
        </p:txBody>
      </p:sp>
    </p:spTree>
    <p:extLst>
      <p:ext uri="{BB962C8B-B14F-4D97-AF65-F5344CB8AC3E}">
        <p14:creationId xmlns:p14="http://schemas.microsoft.com/office/powerpoint/2010/main" val="37440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C03C7F2-6A58-4C18-9525-294084DA6DB1}"/>
              </a:ext>
            </a:extLst>
          </p:cNvPr>
          <p:cNvSpPr>
            <a:spLocks noGrp="1"/>
          </p:cNvSpPr>
          <p:nvPr>
            <p:ph type="title"/>
          </p:nvPr>
        </p:nvSpPr>
        <p:spPr/>
        <p:txBody>
          <a:bodyPr>
            <a:noAutofit/>
          </a:bodyPr>
          <a:lstStyle/>
          <a:p>
            <a:r>
              <a:rPr lang="de-DE" sz="3200" dirty="0"/>
              <a:t>Erweiterung des Kontrastumfanges: Kurzer Einblick in einige mythentheoretische Ansätze I</a:t>
            </a:r>
          </a:p>
        </p:txBody>
      </p:sp>
      <p:graphicFrame>
        <p:nvGraphicFramePr>
          <p:cNvPr id="4" name="Tabelle 4">
            <a:extLst>
              <a:ext uri="{FF2B5EF4-FFF2-40B4-BE49-F238E27FC236}">
                <a16:creationId xmlns:a16="http://schemas.microsoft.com/office/drawing/2014/main" id="{3C7DE82C-6287-471D-8BF9-78D69CDFAC1D}"/>
              </a:ext>
            </a:extLst>
          </p:cNvPr>
          <p:cNvGraphicFramePr>
            <a:graphicFrameLocks noGrp="1"/>
          </p:cNvGraphicFramePr>
          <p:nvPr>
            <p:ph idx="1"/>
            <p:extLst>
              <p:ext uri="{D42A27DB-BD31-4B8C-83A1-F6EECF244321}">
                <p14:modId xmlns:p14="http://schemas.microsoft.com/office/powerpoint/2010/main" val="1925292874"/>
              </p:ext>
            </p:extLst>
          </p:nvPr>
        </p:nvGraphicFramePr>
        <p:xfrm>
          <a:off x="467544" y="1600200"/>
          <a:ext cx="8424936" cy="4638040"/>
        </p:xfrm>
        <a:graphic>
          <a:graphicData uri="http://schemas.openxmlformats.org/drawingml/2006/table">
            <a:tbl>
              <a:tblPr firstRow="1" bandRow="1">
                <a:tableStyleId>{5C22544A-7EE6-4342-B048-85BDC9FD1C3A}</a:tableStyleId>
              </a:tblPr>
              <a:tblGrid>
                <a:gridCol w="2801416">
                  <a:extLst>
                    <a:ext uri="{9D8B030D-6E8A-4147-A177-3AD203B41FA5}">
                      <a16:colId xmlns:a16="http://schemas.microsoft.com/office/drawing/2014/main" val="1120194333"/>
                    </a:ext>
                  </a:extLst>
                </a:gridCol>
                <a:gridCol w="5623520">
                  <a:extLst>
                    <a:ext uri="{9D8B030D-6E8A-4147-A177-3AD203B41FA5}">
                      <a16:colId xmlns:a16="http://schemas.microsoft.com/office/drawing/2014/main" val="3049418484"/>
                    </a:ext>
                  </a:extLst>
                </a:gridCol>
              </a:tblGrid>
              <a:tr h="370840">
                <a:tc>
                  <a:txBody>
                    <a:bodyPr/>
                    <a:lstStyle/>
                    <a:p>
                      <a:r>
                        <a:rPr lang="de-DE" sz="1600" dirty="0"/>
                        <a:t>Autor</a:t>
                      </a:r>
                    </a:p>
                  </a:txBody>
                  <a:tcPr/>
                </a:tc>
                <a:tc>
                  <a:txBody>
                    <a:bodyPr/>
                    <a:lstStyle/>
                    <a:p>
                      <a:r>
                        <a:rPr lang="de-DE" sz="1600" dirty="0"/>
                        <a:t>Mythentheoretischer Ansatz Mythen sind..</a:t>
                      </a:r>
                    </a:p>
                  </a:txBody>
                  <a:tcPr/>
                </a:tc>
                <a:extLst>
                  <a:ext uri="{0D108BD9-81ED-4DB2-BD59-A6C34878D82A}">
                    <a16:rowId xmlns:a16="http://schemas.microsoft.com/office/drawing/2014/main" val="524431710"/>
                  </a:ext>
                </a:extLst>
              </a:tr>
              <a:tr h="370840">
                <a:tc>
                  <a:txBody>
                    <a:bodyPr/>
                    <a:lstStyle/>
                    <a:p>
                      <a:r>
                        <a:rPr lang="de-DE" sz="1600" dirty="0" err="1"/>
                        <a:t>Xenophanes</a:t>
                      </a:r>
                      <a:r>
                        <a:rPr lang="de-DE" sz="1600" dirty="0" err="1">
                          <a:sym typeface="Wingdings" panose="05000000000000000000" pitchFamily="2" charset="2"/>
                        </a:rPr>
                        <a:t>Platon</a:t>
                      </a:r>
                      <a:r>
                        <a:rPr lang="de-DE" sz="1600" dirty="0">
                          <a:sym typeface="Wingdings" panose="05000000000000000000" pitchFamily="2" charset="2"/>
                        </a:rPr>
                        <a:t></a:t>
                      </a:r>
                      <a:r>
                        <a:rPr lang="de-DE" sz="1600" dirty="0"/>
                        <a:t> Stoa</a:t>
                      </a:r>
                    </a:p>
                  </a:txBody>
                  <a:tcPr/>
                </a:tc>
                <a:tc>
                  <a:txBody>
                    <a:bodyPr/>
                    <a:lstStyle/>
                    <a:p>
                      <a:r>
                        <a:rPr lang="de-DE" sz="1600" dirty="0"/>
                        <a:t>…ethisch defizitäre Erzählungen über „menschlich-</a:t>
                      </a:r>
                      <a:r>
                        <a:rPr lang="de-DE" sz="1600" dirty="0" err="1"/>
                        <a:t>allzumenschliche</a:t>
                      </a:r>
                      <a:r>
                        <a:rPr lang="de-DE" sz="1600" dirty="0"/>
                        <a:t>“  Götter  die wenn überhaupt, noch allegorisiert als  Mahnrede angesichts </a:t>
                      </a:r>
                      <a:r>
                        <a:rPr lang="de-DE" sz="1600" dirty="0" err="1"/>
                        <a:t>menschl</a:t>
                      </a:r>
                      <a:r>
                        <a:rPr lang="de-DE" sz="1600" dirty="0"/>
                        <a:t>. Schwächen taugen. (</a:t>
                      </a:r>
                      <a:r>
                        <a:rPr lang="de-DE" sz="1600" dirty="0" err="1"/>
                        <a:t>Gegenstand:Die</a:t>
                      </a:r>
                      <a:r>
                        <a:rPr lang="de-DE" sz="1600" dirty="0"/>
                        <a:t> </a:t>
                      </a:r>
                      <a:r>
                        <a:rPr lang="de-DE" sz="1600" dirty="0" err="1"/>
                        <a:t>Göttererzählungaen</a:t>
                      </a:r>
                      <a:r>
                        <a:rPr lang="de-DE" sz="1600" dirty="0"/>
                        <a:t> von Homer + Hesiod)   </a:t>
                      </a:r>
                    </a:p>
                  </a:txBody>
                  <a:tcPr/>
                </a:tc>
                <a:extLst>
                  <a:ext uri="{0D108BD9-81ED-4DB2-BD59-A6C34878D82A}">
                    <a16:rowId xmlns:a16="http://schemas.microsoft.com/office/drawing/2014/main" val="1845467444"/>
                  </a:ext>
                </a:extLst>
              </a:tr>
              <a:tr h="370840">
                <a:tc>
                  <a:txBody>
                    <a:bodyPr/>
                    <a:lstStyle/>
                    <a:p>
                      <a:r>
                        <a:rPr lang="de-DE" sz="1600" dirty="0"/>
                        <a:t>Neues Testament</a:t>
                      </a:r>
                    </a:p>
                  </a:txBody>
                  <a:tcPr/>
                </a:tc>
                <a:tc>
                  <a:txBody>
                    <a:bodyPr/>
                    <a:lstStyle/>
                    <a:p>
                      <a:r>
                        <a:rPr lang="de-DE" sz="1600" dirty="0"/>
                        <a:t>(Ambivalenzen) Einerseits (Pastoralbriefe!) terminologisch klare Ablehnung der (heidnischen) „</a:t>
                      </a:r>
                      <a:r>
                        <a:rPr lang="de-DE" sz="1600" dirty="0" err="1"/>
                        <a:t>Mythoi</a:t>
                      </a:r>
                      <a:r>
                        <a:rPr lang="de-DE" sz="1600" dirty="0"/>
                        <a:t>“ als haltlose und heil-lose Fabeln und Spekulationen  (vgl. 1. Tim 1,4; 2. Tim. 4,4). Andererseits: „Mythologisierendes“ Erzählen der Anfänge Jesu Christi (Mk. 1, 1 ff)    </a:t>
                      </a:r>
                    </a:p>
                  </a:txBody>
                  <a:tcPr/>
                </a:tc>
                <a:extLst>
                  <a:ext uri="{0D108BD9-81ED-4DB2-BD59-A6C34878D82A}">
                    <a16:rowId xmlns:a16="http://schemas.microsoft.com/office/drawing/2014/main" val="1932387368"/>
                  </a:ext>
                </a:extLst>
              </a:tr>
              <a:tr h="370840">
                <a:tc>
                  <a:txBody>
                    <a:bodyPr/>
                    <a:lstStyle/>
                    <a:p>
                      <a:r>
                        <a:rPr lang="de-DE" sz="1600" dirty="0"/>
                        <a:t>Friedrich Hölderlin  (1770-1843)</a:t>
                      </a:r>
                    </a:p>
                  </a:txBody>
                  <a:tcPr/>
                </a:tc>
                <a:tc>
                  <a:txBody>
                    <a:bodyPr/>
                    <a:lstStyle/>
                    <a:p>
                      <a:r>
                        <a:rPr lang="de-DE" sz="1600" dirty="0"/>
                        <a:t>(Bezug: Griechische Religion) Der Mythos als sinnlich gestalteter , verbindlicher Ausdruck der  Religion einer Gemeinschaft. ER ist dadurch mehr als bloße religiöse Idee oder Tradition.  (vgl. M. Frank 1991) </a:t>
                      </a:r>
                    </a:p>
                  </a:txBody>
                  <a:tcPr/>
                </a:tc>
                <a:extLst>
                  <a:ext uri="{0D108BD9-81ED-4DB2-BD59-A6C34878D82A}">
                    <a16:rowId xmlns:a16="http://schemas.microsoft.com/office/drawing/2014/main" val="549039641"/>
                  </a:ext>
                </a:extLst>
              </a:tr>
              <a:tr h="370840">
                <a:tc>
                  <a:txBody>
                    <a:bodyPr/>
                    <a:lstStyle/>
                    <a:p>
                      <a:r>
                        <a:rPr lang="de-DE" sz="1600" dirty="0"/>
                        <a:t>Eberhard </a:t>
                      </a:r>
                      <a:r>
                        <a:rPr lang="de-DE" sz="1600" dirty="0" err="1"/>
                        <a:t>Jüngel</a:t>
                      </a:r>
                      <a:r>
                        <a:rPr lang="de-DE" sz="1600" dirty="0"/>
                        <a:t>  (geb. 1934)</a:t>
                      </a:r>
                    </a:p>
                  </a:txBody>
                  <a:tcPr/>
                </a:tc>
                <a:tc>
                  <a:txBody>
                    <a:bodyPr/>
                    <a:lstStyle/>
                    <a:p>
                      <a:r>
                        <a:rPr lang="de-DE" sz="1600" dirty="0"/>
                        <a:t>Der Mythos gewinnt seine aktuelle Wahrheit nicht aus sich selbst heraus (als Text, „wie er dasteht“), sondern (nur) über den jeweiligen Weg und Prozess seiner Rezeption (vgl. </a:t>
                      </a:r>
                      <a:r>
                        <a:rPr lang="de-DE" sz="1600" dirty="0" err="1"/>
                        <a:t>Jüngel</a:t>
                      </a:r>
                      <a:r>
                        <a:rPr lang="de-DE" sz="1600" dirty="0"/>
                        <a:t> 1991)  </a:t>
                      </a:r>
                    </a:p>
                  </a:txBody>
                  <a:tcPr/>
                </a:tc>
                <a:extLst>
                  <a:ext uri="{0D108BD9-81ED-4DB2-BD59-A6C34878D82A}">
                    <a16:rowId xmlns:a16="http://schemas.microsoft.com/office/drawing/2014/main" val="3724964683"/>
                  </a:ext>
                </a:extLst>
              </a:tr>
            </a:tbl>
          </a:graphicData>
        </a:graphic>
      </p:graphicFrame>
      <p:sp>
        <p:nvSpPr>
          <p:cNvPr id="3" name="Fußzeilenplatzhalter 2">
            <a:extLst>
              <a:ext uri="{FF2B5EF4-FFF2-40B4-BE49-F238E27FC236}">
                <a16:creationId xmlns:a16="http://schemas.microsoft.com/office/drawing/2014/main" id="{2AD0F8BF-54D4-4B67-B8A1-61B7C3640D01}"/>
              </a:ext>
            </a:extLst>
          </p:cNvPr>
          <p:cNvSpPr>
            <a:spLocks noGrp="1"/>
          </p:cNvSpPr>
          <p:nvPr>
            <p:ph type="ftr" sz="quarter" idx="11"/>
          </p:nvPr>
        </p:nvSpPr>
        <p:spPr/>
        <p:txBody>
          <a:bodyPr/>
          <a:lstStyle/>
          <a:p>
            <a:r>
              <a:rPr lang="de-DE"/>
              <a:t>Ulrich Löffler, RPI Karlsruhe</a:t>
            </a:r>
          </a:p>
        </p:txBody>
      </p:sp>
      <p:sp>
        <p:nvSpPr>
          <p:cNvPr id="5" name="Foliennummernplatzhalter 4">
            <a:extLst>
              <a:ext uri="{FF2B5EF4-FFF2-40B4-BE49-F238E27FC236}">
                <a16:creationId xmlns:a16="http://schemas.microsoft.com/office/drawing/2014/main" id="{60AE979C-3DAB-49BA-9985-439BC202B3F5}"/>
              </a:ext>
            </a:extLst>
          </p:cNvPr>
          <p:cNvSpPr>
            <a:spLocks noGrp="1"/>
          </p:cNvSpPr>
          <p:nvPr>
            <p:ph type="sldNum" sz="quarter" idx="12"/>
          </p:nvPr>
        </p:nvSpPr>
        <p:spPr/>
        <p:txBody>
          <a:bodyPr/>
          <a:lstStyle/>
          <a:p>
            <a:fld id="{C3B746F1-EB50-412A-B624-8A1934EE435B}" type="slidenum">
              <a:rPr lang="de-DE" smtClean="0"/>
              <a:t>19</a:t>
            </a:fld>
            <a:endParaRPr lang="de-DE"/>
          </a:p>
        </p:txBody>
      </p:sp>
    </p:spTree>
    <p:extLst>
      <p:ext uri="{BB962C8B-B14F-4D97-AF65-F5344CB8AC3E}">
        <p14:creationId xmlns:p14="http://schemas.microsoft.com/office/powerpoint/2010/main" val="31235135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1D297A63-577C-4253-927E-A56161F61FEC}"/>
              </a:ext>
            </a:extLst>
          </p:cNvPr>
          <p:cNvSpPr>
            <a:spLocks noGrp="1"/>
          </p:cNvSpPr>
          <p:nvPr>
            <p:ph idx="1"/>
          </p:nvPr>
        </p:nvSpPr>
        <p:spPr/>
        <p:txBody>
          <a:bodyPr>
            <a:normAutofit lnSpcReduction="10000"/>
          </a:bodyPr>
          <a:lstStyle/>
          <a:p>
            <a:pPr marL="0" indent="0">
              <a:buNone/>
            </a:pPr>
            <a:endParaRPr lang="de-DE" b="1" dirty="0">
              <a:solidFill>
                <a:srgbClr val="FF0000"/>
              </a:solidFill>
            </a:endParaRPr>
          </a:p>
          <a:p>
            <a:pPr marL="0" indent="0">
              <a:buNone/>
            </a:pPr>
            <a:endParaRPr lang="de-DE" b="1" dirty="0">
              <a:solidFill>
                <a:srgbClr val="FF0000"/>
              </a:solidFill>
            </a:endParaRPr>
          </a:p>
          <a:p>
            <a:pPr marL="0" indent="0">
              <a:buNone/>
            </a:pPr>
            <a:r>
              <a:rPr lang="de-DE" sz="4800" b="1" dirty="0">
                <a:solidFill>
                  <a:srgbClr val="FF0000"/>
                </a:solidFill>
              </a:rPr>
              <a:t>         1. Was ist Wirklichkeit?</a:t>
            </a:r>
          </a:p>
          <a:p>
            <a:pPr marL="0" indent="0">
              <a:buNone/>
            </a:pPr>
            <a:endParaRPr lang="de-DE" sz="4800" b="1" dirty="0">
              <a:solidFill>
                <a:srgbClr val="FF0000"/>
              </a:solidFill>
            </a:endParaRPr>
          </a:p>
          <a:p>
            <a:pPr marL="0" indent="0">
              <a:buNone/>
            </a:pPr>
            <a:r>
              <a:rPr lang="de-DE" sz="4800" b="1" dirty="0">
                <a:solidFill>
                  <a:srgbClr val="FF0000"/>
                </a:solidFill>
              </a:rPr>
              <a:t>	1b: Was ist die Wirklichkeit?</a:t>
            </a:r>
            <a:br>
              <a:rPr lang="de-DE" sz="4800" b="1" dirty="0">
                <a:solidFill>
                  <a:srgbClr val="FF0000"/>
                </a:solidFill>
              </a:rPr>
            </a:br>
            <a:br>
              <a:rPr lang="de-DE" b="1" dirty="0">
                <a:solidFill>
                  <a:srgbClr val="FF0000"/>
                </a:solidFill>
              </a:rPr>
            </a:br>
            <a:endParaRPr lang="de-DE" dirty="0"/>
          </a:p>
        </p:txBody>
      </p:sp>
      <p:sp>
        <p:nvSpPr>
          <p:cNvPr id="2" name="Fußzeilenplatzhalter 1">
            <a:extLst>
              <a:ext uri="{FF2B5EF4-FFF2-40B4-BE49-F238E27FC236}">
                <a16:creationId xmlns:a16="http://schemas.microsoft.com/office/drawing/2014/main" id="{0F8D5B35-793B-4B5D-9E91-007DFB1C1588}"/>
              </a:ext>
            </a:extLst>
          </p:cNvPr>
          <p:cNvSpPr>
            <a:spLocks noGrp="1"/>
          </p:cNvSpPr>
          <p:nvPr>
            <p:ph type="ftr" sz="quarter" idx="11"/>
          </p:nvPr>
        </p:nvSpPr>
        <p:spPr/>
        <p:txBody>
          <a:bodyPr/>
          <a:lstStyle/>
          <a:p>
            <a:r>
              <a:rPr lang="de-DE"/>
              <a:t>Ulrich Löffler, RPI Karlsruhe</a:t>
            </a:r>
          </a:p>
        </p:txBody>
      </p:sp>
      <p:sp>
        <p:nvSpPr>
          <p:cNvPr id="4" name="Foliennummernplatzhalter 3">
            <a:extLst>
              <a:ext uri="{FF2B5EF4-FFF2-40B4-BE49-F238E27FC236}">
                <a16:creationId xmlns:a16="http://schemas.microsoft.com/office/drawing/2014/main" id="{03048241-48ED-4CE0-BC23-1A2BDB3DDEB6}"/>
              </a:ext>
            </a:extLst>
          </p:cNvPr>
          <p:cNvSpPr>
            <a:spLocks noGrp="1"/>
          </p:cNvSpPr>
          <p:nvPr>
            <p:ph type="sldNum" sz="quarter" idx="12"/>
          </p:nvPr>
        </p:nvSpPr>
        <p:spPr/>
        <p:txBody>
          <a:bodyPr/>
          <a:lstStyle/>
          <a:p>
            <a:fld id="{C3B746F1-EB50-412A-B624-8A1934EE435B}" type="slidenum">
              <a:rPr lang="de-DE" smtClean="0"/>
              <a:t>2</a:t>
            </a:fld>
            <a:endParaRPr lang="de-DE"/>
          </a:p>
        </p:txBody>
      </p:sp>
    </p:spTree>
    <p:extLst>
      <p:ext uri="{BB962C8B-B14F-4D97-AF65-F5344CB8AC3E}">
        <p14:creationId xmlns:p14="http://schemas.microsoft.com/office/powerpoint/2010/main" val="4247430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C03C7F2-6A58-4C18-9525-294084DA6DB1}"/>
              </a:ext>
            </a:extLst>
          </p:cNvPr>
          <p:cNvSpPr>
            <a:spLocks noGrp="1"/>
          </p:cNvSpPr>
          <p:nvPr>
            <p:ph type="title"/>
          </p:nvPr>
        </p:nvSpPr>
        <p:spPr/>
        <p:txBody>
          <a:bodyPr>
            <a:noAutofit/>
          </a:bodyPr>
          <a:lstStyle/>
          <a:p>
            <a:r>
              <a:rPr lang="de-DE" sz="3200" dirty="0"/>
              <a:t>Erweiterung des Kontrastumfanges: Kurzer Einblick in einige mythentheoretische Ansätze II</a:t>
            </a:r>
          </a:p>
        </p:txBody>
      </p:sp>
      <p:graphicFrame>
        <p:nvGraphicFramePr>
          <p:cNvPr id="4" name="Tabelle 4">
            <a:extLst>
              <a:ext uri="{FF2B5EF4-FFF2-40B4-BE49-F238E27FC236}">
                <a16:creationId xmlns:a16="http://schemas.microsoft.com/office/drawing/2014/main" id="{3C7DE82C-6287-471D-8BF9-78D69CDFAC1D}"/>
              </a:ext>
            </a:extLst>
          </p:cNvPr>
          <p:cNvGraphicFramePr>
            <a:graphicFrameLocks noGrp="1"/>
          </p:cNvGraphicFramePr>
          <p:nvPr>
            <p:ph idx="1"/>
            <p:extLst>
              <p:ext uri="{D42A27DB-BD31-4B8C-83A1-F6EECF244321}">
                <p14:modId xmlns:p14="http://schemas.microsoft.com/office/powerpoint/2010/main" val="1605821130"/>
              </p:ext>
            </p:extLst>
          </p:nvPr>
        </p:nvGraphicFramePr>
        <p:xfrm>
          <a:off x="457200" y="1600200"/>
          <a:ext cx="8435280" cy="4119880"/>
        </p:xfrm>
        <a:graphic>
          <a:graphicData uri="http://schemas.openxmlformats.org/drawingml/2006/table">
            <a:tbl>
              <a:tblPr firstRow="1" bandRow="1">
                <a:tableStyleId>{5C22544A-7EE6-4342-B048-85BDC9FD1C3A}</a:tableStyleId>
              </a:tblPr>
              <a:tblGrid>
                <a:gridCol w="2811760">
                  <a:extLst>
                    <a:ext uri="{9D8B030D-6E8A-4147-A177-3AD203B41FA5}">
                      <a16:colId xmlns:a16="http://schemas.microsoft.com/office/drawing/2014/main" val="1120194333"/>
                    </a:ext>
                  </a:extLst>
                </a:gridCol>
                <a:gridCol w="5623520">
                  <a:extLst>
                    <a:ext uri="{9D8B030D-6E8A-4147-A177-3AD203B41FA5}">
                      <a16:colId xmlns:a16="http://schemas.microsoft.com/office/drawing/2014/main" val="3049418484"/>
                    </a:ext>
                  </a:extLst>
                </a:gridCol>
              </a:tblGrid>
              <a:tr h="370840">
                <a:tc>
                  <a:txBody>
                    <a:bodyPr/>
                    <a:lstStyle/>
                    <a:p>
                      <a:r>
                        <a:rPr lang="de-DE" dirty="0"/>
                        <a:t>Autor</a:t>
                      </a:r>
                    </a:p>
                  </a:txBody>
                  <a:tcPr/>
                </a:tc>
                <a:tc>
                  <a:txBody>
                    <a:bodyPr/>
                    <a:lstStyle/>
                    <a:p>
                      <a:r>
                        <a:rPr lang="de-DE" dirty="0"/>
                        <a:t>Mythentheoretischer Ansatz Mythen sind..</a:t>
                      </a:r>
                    </a:p>
                  </a:txBody>
                  <a:tcPr/>
                </a:tc>
                <a:extLst>
                  <a:ext uri="{0D108BD9-81ED-4DB2-BD59-A6C34878D82A}">
                    <a16:rowId xmlns:a16="http://schemas.microsoft.com/office/drawing/2014/main" val="524431710"/>
                  </a:ext>
                </a:extLst>
              </a:tr>
              <a:tr h="370840">
                <a:tc>
                  <a:txBody>
                    <a:bodyPr/>
                    <a:lstStyle/>
                    <a:p>
                      <a:r>
                        <a:rPr lang="de-DE" dirty="0"/>
                        <a:t>Ernst Cassirer (1874-1945)</a:t>
                      </a:r>
                    </a:p>
                  </a:txBody>
                  <a:tcPr/>
                </a:tc>
                <a:tc>
                  <a:txBody>
                    <a:bodyPr/>
                    <a:lstStyle/>
                    <a:p>
                      <a:r>
                        <a:rPr lang="de-DE" dirty="0"/>
                        <a:t>Der Mythos ist ein (menschheitsgeschichtlich sehr frühes) Ensemble von elementaren symbolischen Formen der Weltaneignung und -deutung, die sich freilich in einem ständige Wandlungsprozess  befinden. </a:t>
                      </a:r>
                    </a:p>
                  </a:txBody>
                  <a:tcPr/>
                </a:tc>
                <a:extLst>
                  <a:ext uri="{0D108BD9-81ED-4DB2-BD59-A6C34878D82A}">
                    <a16:rowId xmlns:a16="http://schemas.microsoft.com/office/drawing/2014/main" val="1845467444"/>
                  </a:ext>
                </a:extLst>
              </a:tr>
              <a:tr h="370840">
                <a:tc>
                  <a:txBody>
                    <a:bodyPr/>
                    <a:lstStyle/>
                    <a:p>
                      <a:r>
                        <a:rPr lang="de-DE" dirty="0"/>
                        <a:t>Hans Blumenberg (1920-1996)</a:t>
                      </a:r>
                    </a:p>
                  </a:txBody>
                  <a:tcPr/>
                </a:tc>
                <a:tc>
                  <a:txBody>
                    <a:bodyPr/>
                    <a:lstStyle/>
                    <a:p>
                      <a:r>
                        <a:rPr lang="de-DE" dirty="0"/>
                        <a:t>Mythen wollen (als eminente Kulturleistung des Menschen!)  den schreckenserregenden „Absolutismus der (harten) Wirklichkeit“ durch das Erzählen von Geschichten zu bannen. Das Schreckliche wird umgeformt in Erzählungen  über das Schreckliche.  Der mit diesen Erzählungen  einhergehende „Distanzgewinn und Abmilderung des schrecklichen Ernstes“  wird in der Gegenwart der Moderne durch Wissenschaft und Technik zu erreichen versucht.  </a:t>
                      </a:r>
                    </a:p>
                  </a:txBody>
                  <a:tcPr/>
                </a:tc>
                <a:extLst>
                  <a:ext uri="{0D108BD9-81ED-4DB2-BD59-A6C34878D82A}">
                    <a16:rowId xmlns:a16="http://schemas.microsoft.com/office/drawing/2014/main" val="1932387368"/>
                  </a:ext>
                </a:extLst>
              </a:tr>
            </a:tbl>
          </a:graphicData>
        </a:graphic>
      </p:graphicFrame>
      <p:sp>
        <p:nvSpPr>
          <p:cNvPr id="3" name="Fußzeilenplatzhalter 2">
            <a:extLst>
              <a:ext uri="{FF2B5EF4-FFF2-40B4-BE49-F238E27FC236}">
                <a16:creationId xmlns:a16="http://schemas.microsoft.com/office/drawing/2014/main" id="{F6F6570B-D64F-48BC-AAC6-19C7C40FD57F}"/>
              </a:ext>
            </a:extLst>
          </p:cNvPr>
          <p:cNvSpPr>
            <a:spLocks noGrp="1"/>
          </p:cNvSpPr>
          <p:nvPr>
            <p:ph type="ftr" sz="quarter" idx="11"/>
          </p:nvPr>
        </p:nvSpPr>
        <p:spPr/>
        <p:txBody>
          <a:bodyPr/>
          <a:lstStyle/>
          <a:p>
            <a:r>
              <a:rPr lang="de-DE"/>
              <a:t>Ulrich Löffler, RPI Karlsruhe</a:t>
            </a:r>
          </a:p>
        </p:txBody>
      </p:sp>
      <p:sp>
        <p:nvSpPr>
          <p:cNvPr id="5" name="Foliennummernplatzhalter 4">
            <a:extLst>
              <a:ext uri="{FF2B5EF4-FFF2-40B4-BE49-F238E27FC236}">
                <a16:creationId xmlns:a16="http://schemas.microsoft.com/office/drawing/2014/main" id="{5B140555-27D3-484A-AFB1-A98610CED900}"/>
              </a:ext>
            </a:extLst>
          </p:cNvPr>
          <p:cNvSpPr>
            <a:spLocks noGrp="1"/>
          </p:cNvSpPr>
          <p:nvPr>
            <p:ph type="sldNum" sz="quarter" idx="12"/>
          </p:nvPr>
        </p:nvSpPr>
        <p:spPr/>
        <p:txBody>
          <a:bodyPr/>
          <a:lstStyle/>
          <a:p>
            <a:fld id="{C3B746F1-EB50-412A-B624-8A1934EE435B}" type="slidenum">
              <a:rPr lang="de-DE" smtClean="0"/>
              <a:t>20</a:t>
            </a:fld>
            <a:endParaRPr lang="de-DE"/>
          </a:p>
        </p:txBody>
      </p:sp>
    </p:spTree>
    <p:extLst>
      <p:ext uri="{BB962C8B-B14F-4D97-AF65-F5344CB8AC3E}">
        <p14:creationId xmlns:p14="http://schemas.microsoft.com/office/powerpoint/2010/main" val="26677617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ctrTitle"/>
          </p:nvPr>
        </p:nvSpPr>
        <p:spPr>
          <a:xfrm>
            <a:off x="685800" y="1052736"/>
            <a:ext cx="7772400" cy="2376264"/>
          </a:xfrm>
        </p:spPr>
        <p:txBody>
          <a:bodyPr>
            <a:normAutofit/>
          </a:bodyPr>
          <a:lstStyle/>
          <a:p>
            <a:r>
              <a:rPr lang="de-DE" dirty="0">
                <a:solidFill>
                  <a:srgbClr val="FF0000"/>
                </a:solidFill>
              </a:rPr>
              <a:t>Was ist Wahrheit?</a:t>
            </a:r>
          </a:p>
        </p:txBody>
      </p:sp>
      <p:sp>
        <p:nvSpPr>
          <p:cNvPr id="2" name="Fußzeilenplatzhalter 1">
            <a:extLst>
              <a:ext uri="{FF2B5EF4-FFF2-40B4-BE49-F238E27FC236}">
                <a16:creationId xmlns:a16="http://schemas.microsoft.com/office/drawing/2014/main" id="{7960789D-8EE3-48FC-A62D-D2C0CE8991A4}"/>
              </a:ext>
            </a:extLst>
          </p:cNvPr>
          <p:cNvSpPr>
            <a:spLocks noGrp="1"/>
          </p:cNvSpPr>
          <p:nvPr>
            <p:ph type="ftr" sz="quarter" idx="11"/>
          </p:nvPr>
        </p:nvSpPr>
        <p:spPr/>
        <p:txBody>
          <a:bodyPr/>
          <a:lstStyle/>
          <a:p>
            <a:r>
              <a:rPr lang="de-DE"/>
              <a:t>Ulrich Löffler, RPI Karlsruhe</a:t>
            </a:r>
          </a:p>
        </p:txBody>
      </p:sp>
      <p:sp>
        <p:nvSpPr>
          <p:cNvPr id="3" name="Foliennummernplatzhalter 2">
            <a:extLst>
              <a:ext uri="{FF2B5EF4-FFF2-40B4-BE49-F238E27FC236}">
                <a16:creationId xmlns:a16="http://schemas.microsoft.com/office/drawing/2014/main" id="{67131F11-3E2A-4D9A-BB2E-598D0308EEDD}"/>
              </a:ext>
            </a:extLst>
          </p:cNvPr>
          <p:cNvSpPr>
            <a:spLocks noGrp="1"/>
          </p:cNvSpPr>
          <p:nvPr>
            <p:ph type="sldNum" sz="quarter" idx="12"/>
          </p:nvPr>
        </p:nvSpPr>
        <p:spPr/>
        <p:txBody>
          <a:bodyPr/>
          <a:lstStyle/>
          <a:p>
            <a:fld id="{C3B746F1-EB50-412A-B624-8A1934EE435B}" type="slidenum">
              <a:rPr lang="de-DE" smtClean="0"/>
              <a:t>21</a:t>
            </a:fld>
            <a:endParaRPr lang="de-DE"/>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8DF9BCA-85C1-4FAA-A76C-B5FAE68D8C8F}"/>
              </a:ext>
            </a:extLst>
          </p:cNvPr>
          <p:cNvSpPr>
            <a:spLocks noGrp="1"/>
          </p:cNvSpPr>
          <p:nvPr>
            <p:ph type="title"/>
          </p:nvPr>
        </p:nvSpPr>
        <p:spPr/>
        <p:txBody>
          <a:bodyPr>
            <a:noAutofit/>
          </a:bodyPr>
          <a:lstStyle/>
          <a:p>
            <a:r>
              <a:rPr lang="de-DE" sz="2800" dirty="0"/>
              <a:t>„Wahrheit ist immer sozial.“ (Jan </a:t>
            </a:r>
            <a:r>
              <a:rPr lang="de-DE" sz="2800" dirty="0" err="1"/>
              <a:t>Skudlaerk</a:t>
            </a:r>
            <a:r>
              <a:rPr lang="de-DE" sz="2800" dirty="0"/>
              <a:t>) – Ein problematischer Einstieg in die Wahrheitsfrage? </a:t>
            </a:r>
          </a:p>
        </p:txBody>
      </p:sp>
      <p:sp>
        <p:nvSpPr>
          <p:cNvPr id="3" name="Inhaltsplatzhalter 2">
            <a:extLst>
              <a:ext uri="{FF2B5EF4-FFF2-40B4-BE49-F238E27FC236}">
                <a16:creationId xmlns:a16="http://schemas.microsoft.com/office/drawing/2014/main" id="{8C6B52B2-49C1-48B9-BAC5-14AFC2FF53A0}"/>
              </a:ext>
            </a:extLst>
          </p:cNvPr>
          <p:cNvSpPr>
            <a:spLocks noGrp="1"/>
          </p:cNvSpPr>
          <p:nvPr>
            <p:ph idx="1"/>
          </p:nvPr>
        </p:nvSpPr>
        <p:spPr/>
        <p:txBody>
          <a:bodyPr/>
          <a:lstStyle/>
          <a:p>
            <a:pPr marL="0" indent="0">
              <a:buNone/>
            </a:pPr>
            <a:endParaRPr lang="de-DE" dirty="0"/>
          </a:p>
          <a:p>
            <a:pPr marL="0" indent="0">
              <a:buNone/>
            </a:pPr>
            <a:endParaRPr lang="de-DE" dirty="0"/>
          </a:p>
          <a:p>
            <a:pPr marL="0" indent="0">
              <a:buNone/>
            </a:pPr>
            <a:endParaRPr lang="de-DE" dirty="0"/>
          </a:p>
          <a:p>
            <a:pPr marL="0" indent="0">
              <a:buNone/>
            </a:pPr>
            <a:endParaRPr lang="de-DE" dirty="0"/>
          </a:p>
          <a:p>
            <a:pPr marL="0" indent="0">
              <a:buNone/>
            </a:pPr>
            <a:endParaRPr lang="de-DE" dirty="0"/>
          </a:p>
          <a:p>
            <a:pPr marL="0" indent="0">
              <a:buNone/>
            </a:pPr>
            <a:endParaRPr lang="de-DE" dirty="0"/>
          </a:p>
          <a:p>
            <a:pPr marL="0" indent="0">
              <a:buNone/>
            </a:pPr>
            <a:endParaRPr lang="de-DE" dirty="0"/>
          </a:p>
        </p:txBody>
      </p:sp>
      <p:pic>
        <p:nvPicPr>
          <p:cNvPr id="4" name="Grafik 3">
            <a:extLst>
              <a:ext uri="{FF2B5EF4-FFF2-40B4-BE49-F238E27FC236}">
                <a16:creationId xmlns:a16="http://schemas.microsoft.com/office/drawing/2014/main" id="{C4DD1FA2-9A21-4D18-8F5D-5AD5A70E924F}"/>
              </a:ext>
            </a:extLst>
          </p:cNvPr>
          <p:cNvPicPr>
            <a:picLocks noChangeAspect="1"/>
          </p:cNvPicPr>
          <p:nvPr/>
        </p:nvPicPr>
        <p:blipFill>
          <a:blip r:embed="rId3"/>
          <a:stretch>
            <a:fillRect/>
          </a:stretch>
        </p:blipFill>
        <p:spPr>
          <a:xfrm>
            <a:off x="611560" y="2132856"/>
            <a:ext cx="4082908" cy="2820027"/>
          </a:xfrm>
          <a:prstGeom prst="rect">
            <a:avLst/>
          </a:prstGeom>
        </p:spPr>
      </p:pic>
      <p:sp>
        <p:nvSpPr>
          <p:cNvPr id="5" name="Textfeld 4">
            <a:extLst>
              <a:ext uri="{FF2B5EF4-FFF2-40B4-BE49-F238E27FC236}">
                <a16:creationId xmlns:a16="http://schemas.microsoft.com/office/drawing/2014/main" id="{8FEB21CE-8A36-4B31-AB60-07EDA49109C0}"/>
              </a:ext>
            </a:extLst>
          </p:cNvPr>
          <p:cNvSpPr txBox="1"/>
          <p:nvPr/>
        </p:nvSpPr>
        <p:spPr>
          <a:xfrm>
            <a:off x="611560" y="5013176"/>
            <a:ext cx="4104456" cy="923330"/>
          </a:xfrm>
          <a:prstGeom prst="rect">
            <a:avLst/>
          </a:prstGeom>
          <a:noFill/>
        </p:spPr>
        <p:txBody>
          <a:bodyPr wrap="square" rtlCol="0">
            <a:spAutoFit/>
          </a:bodyPr>
          <a:lstStyle/>
          <a:p>
            <a:r>
              <a:rPr lang="de-DE" dirty="0"/>
              <a:t>Inschrift am Eingang der Kathedrale  „Sagrada </a:t>
            </a:r>
            <a:r>
              <a:rPr lang="de-DE" dirty="0" err="1"/>
              <a:t>familia</a:t>
            </a:r>
            <a:r>
              <a:rPr lang="de-DE" dirty="0"/>
              <a:t>“ in </a:t>
            </a:r>
            <a:r>
              <a:rPr lang="de-DE" dirty="0" err="1"/>
              <a:t>BArcelona</a:t>
            </a:r>
            <a:endParaRPr lang="de-DE" dirty="0"/>
          </a:p>
          <a:p>
            <a:endParaRPr lang="de-DE" dirty="0"/>
          </a:p>
        </p:txBody>
      </p:sp>
      <p:pic>
        <p:nvPicPr>
          <p:cNvPr id="6" name="Grafik 5">
            <a:extLst>
              <a:ext uri="{FF2B5EF4-FFF2-40B4-BE49-F238E27FC236}">
                <a16:creationId xmlns:a16="http://schemas.microsoft.com/office/drawing/2014/main" id="{0C3AEAC1-3ABE-4D1D-9E81-8884318F8CA8}"/>
              </a:ext>
            </a:extLst>
          </p:cNvPr>
          <p:cNvPicPr>
            <a:picLocks noChangeAspect="1"/>
          </p:cNvPicPr>
          <p:nvPr/>
        </p:nvPicPr>
        <p:blipFill>
          <a:blip r:embed="rId4"/>
          <a:stretch>
            <a:fillRect/>
          </a:stretch>
        </p:blipFill>
        <p:spPr>
          <a:xfrm>
            <a:off x="5580112" y="1741788"/>
            <a:ext cx="2745951" cy="3602161"/>
          </a:xfrm>
          <a:prstGeom prst="rect">
            <a:avLst/>
          </a:prstGeom>
        </p:spPr>
      </p:pic>
      <p:sp>
        <p:nvSpPr>
          <p:cNvPr id="7" name="Textfeld 6">
            <a:extLst>
              <a:ext uri="{FF2B5EF4-FFF2-40B4-BE49-F238E27FC236}">
                <a16:creationId xmlns:a16="http://schemas.microsoft.com/office/drawing/2014/main" id="{7D7364D0-20DA-4CED-B0AC-B3FEEEAC5ED5}"/>
              </a:ext>
            </a:extLst>
          </p:cNvPr>
          <p:cNvSpPr txBox="1"/>
          <p:nvPr/>
        </p:nvSpPr>
        <p:spPr>
          <a:xfrm>
            <a:off x="5580112" y="5485537"/>
            <a:ext cx="2952328" cy="646331"/>
          </a:xfrm>
          <a:prstGeom prst="rect">
            <a:avLst/>
          </a:prstGeom>
          <a:noFill/>
        </p:spPr>
        <p:txBody>
          <a:bodyPr wrap="square" rtlCol="0">
            <a:spAutoFit/>
          </a:bodyPr>
          <a:lstStyle/>
          <a:p>
            <a:r>
              <a:rPr lang="de-DE" dirty="0"/>
              <a:t>Nikolai N. Ge, Was ist Wahrheit? 1890</a:t>
            </a:r>
          </a:p>
        </p:txBody>
      </p:sp>
      <p:sp>
        <p:nvSpPr>
          <p:cNvPr id="8" name="Fußzeilenplatzhalter 7">
            <a:extLst>
              <a:ext uri="{FF2B5EF4-FFF2-40B4-BE49-F238E27FC236}">
                <a16:creationId xmlns:a16="http://schemas.microsoft.com/office/drawing/2014/main" id="{555EB10E-E37A-44F8-A2A5-CF7F0A965392}"/>
              </a:ext>
            </a:extLst>
          </p:cNvPr>
          <p:cNvSpPr>
            <a:spLocks noGrp="1"/>
          </p:cNvSpPr>
          <p:nvPr>
            <p:ph type="ftr" sz="quarter" idx="11"/>
          </p:nvPr>
        </p:nvSpPr>
        <p:spPr/>
        <p:txBody>
          <a:bodyPr/>
          <a:lstStyle/>
          <a:p>
            <a:r>
              <a:rPr lang="de-DE"/>
              <a:t>Ulrich Löffler, RPI Karlsruhe</a:t>
            </a:r>
          </a:p>
        </p:txBody>
      </p:sp>
      <p:sp>
        <p:nvSpPr>
          <p:cNvPr id="9" name="Foliennummernplatzhalter 8">
            <a:extLst>
              <a:ext uri="{FF2B5EF4-FFF2-40B4-BE49-F238E27FC236}">
                <a16:creationId xmlns:a16="http://schemas.microsoft.com/office/drawing/2014/main" id="{776A42E9-CC8B-42C2-ADB0-803A57F4EF82}"/>
              </a:ext>
            </a:extLst>
          </p:cNvPr>
          <p:cNvSpPr>
            <a:spLocks noGrp="1"/>
          </p:cNvSpPr>
          <p:nvPr>
            <p:ph type="sldNum" sz="quarter" idx="12"/>
          </p:nvPr>
        </p:nvSpPr>
        <p:spPr/>
        <p:txBody>
          <a:bodyPr/>
          <a:lstStyle/>
          <a:p>
            <a:fld id="{C3B746F1-EB50-412A-B624-8A1934EE435B}" type="slidenum">
              <a:rPr lang="de-DE" smtClean="0"/>
              <a:t>22</a:t>
            </a:fld>
            <a:endParaRPr lang="de-DE"/>
          </a:p>
        </p:txBody>
      </p:sp>
    </p:spTree>
    <p:extLst>
      <p:ext uri="{BB962C8B-B14F-4D97-AF65-F5344CB8AC3E}">
        <p14:creationId xmlns:p14="http://schemas.microsoft.com/office/powerpoint/2010/main" val="12709743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6F9BA8-EC8C-496A-A4CB-9477EFBF3684}"/>
              </a:ext>
            </a:extLst>
          </p:cNvPr>
          <p:cNvSpPr>
            <a:spLocks noGrp="1"/>
          </p:cNvSpPr>
          <p:nvPr>
            <p:ph type="title"/>
          </p:nvPr>
        </p:nvSpPr>
        <p:spPr/>
        <p:txBody>
          <a:bodyPr>
            <a:noAutofit/>
          </a:bodyPr>
          <a:lstStyle/>
          <a:p>
            <a:r>
              <a:rPr lang="de-DE" sz="3600" dirty="0"/>
              <a:t>Wahrheitstheoretische Grundpositionen. Ein sehr kurzer Überblick</a:t>
            </a:r>
          </a:p>
        </p:txBody>
      </p:sp>
      <p:graphicFrame>
        <p:nvGraphicFramePr>
          <p:cNvPr id="4" name="Tabelle 4">
            <a:extLst>
              <a:ext uri="{FF2B5EF4-FFF2-40B4-BE49-F238E27FC236}">
                <a16:creationId xmlns:a16="http://schemas.microsoft.com/office/drawing/2014/main" id="{FB296126-21B8-492F-B1FB-0CF33A30BCD6}"/>
              </a:ext>
            </a:extLst>
          </p:cNvPr>
          <p:cNvGraphicFramePr>
            <a:graphicFrameLocks noGrp="1"/>
          </p:cNvGraphicFramePr>
          <p:nvPr>
            <p:ph idx="1"/>
            <p:extLst>
              <p:ext uri="{D42A27DB-BD31-4B8C-83A1-F6EECF244321}">
                <p14:modId xmlns:p14="http://schemas.microsoft.com/office/powerpoint/2010/main" val="1674951481"/>
              </p:ext>
            </p:extLst>
          </p:nvPr>
        </p:nvGraphicFramePr>
        <p:xfrm>
          <a:off x="457200" y="1600200"/>
          <a:ext cx="8229600" cy="3205480"/>
        </p:xfrm>
        <a:graphic>
          <a:graphicData uri="http://schemas.openxmlformats.org/drawingml/2006/table">
            <a:tbl>
              <a:tblPr firstRow="1" bandRow="1">
                <a:tableStyleId>{5C22544A-7EE6-4342-B048-85BDC9FD1C3A}</a:tableStyleId>
              </a:tblPr>
              <a:tblGrid>
                <a:gridCol w="2458616">
                  <a:extLst>
                    <a:ext uri="{9D8B030D-6E8A-4147-A177-3AD203B41FA5}">
                      <a16:colId xmlns:a16="http://schemas.microsoft.com/office/drawing/2014/main" val="1414774356"/>
                    </a:ext>
                  </a:extLst>
                </a:gridCol>
                <a:gridCol w="5770984">
                  <a:extLst>
                    <a:ext uri="{9D8B030D-6E8A-4147-A177-3AD203B41FA5}">
                      <a16:colId xmlns:a16="http://schemas.microsoft.com/office/drawing/2014/main" val="2184834161"/>
                    </a:ext>
                  </a:extLst>
                </a:gridCol>
              </a:tblGrid>
              <a:tr h="370840">
                <a:tc>
                  <a:txBody>
                    <a:bodyPr/>
                    <a:lstStyle/>
                    <a:p>
                      <a:r>
                        <a:rPr lang="de-DE" dirty="0"/>
                        <a:t>Name der </a:t>
                      </a:r>
                      <a:r>
                        <a:rPr lang="de-DE" dirty="0" err="1"/>
                        <a:t>Positionn</a:t>
                      </a:r>
                      <a:endParaRPr lang="de-DE" dirty="0"/>
                    </a:p>
                  </a:txBody>
                  <a:tcPr/>
                </a:tc>
                <a:tc>
                  <a:txBody>
                    <a:bodyPr/>
                    <a:lstStyle/>
                    <a:p>
                      <a:r>
                        <a:rPr lang="de-DE" dirty="0"/>
                        <a:t>Wahr ist….</a:t>
                      </a:r>
                    </a:p>
                  </a:txBody>
                  <a:tcPr/>
                </a:tc>
                <a:extLst>
                  <a:ext uri="{0D108BD9-81ED-4DB2-BD59-A6C34878D82A}">
                    <a16:rowId xmlns:a16="http://schemas.microsoft.com/office/drawing/2014/main" val="2031422618"/>
                  </a:ext>
                </a:extLst>
              </a:tr>
              <a:tr h="370840">
                <a:tc>
                  <a:txBody>
                    <a:bodyPr/>
                    <a:lstStyle/>
                    <a:p>
                      <a:r>
                        <a:rPr lang="de-DE" dirty="0" err="1"/>
                        <a:t>Korrespondeztheorie</a:t>
                      </a:r>
                      <a:endParaRPr lang="de-DE" dirty="0"/>
                    </a:p>
                  </a:txBody>
                  <a:tcPr/>
                </a:tc>
                <a:tc>
                  <a:txBody>
                    <a:bodyPr/>
                    <a:lstStyle/>
                    <a:p>
                      <a:r>
                        <a:rPr lang="de-DE" dirty="0"/>
                        <a:t>eine Aussage dann, wenn sie mit der (faktischen) Wirklichkeit übereinstimmt. </a:t>
                      </a:r>
                    </a:p>
                  </a:txBody>
                  <a:tcPr/>
                </a:tc>
                <a:extLst>
                  <a:ext uri="{0D108BD9-81ED-4DB2-BD59-A6C34878D82A}">
                    <a16:rowId xmlns:a16="http://schemas.microsoft.com/office/drawing/2014/main" val="1836158597"/>
                  </a:ext>
                </a:extLst>
              </a:tr>
              <a:tr h="370840">
                <a:tc>
                  <a:txBody>
                    <a:bodyPr/>
                    <a:lstStyle/>
                    <a:p>
                      <a:r>
                        <a:rPr lang="de-DE" dirty="0"/>
                        <a:t>Kohärenztheorie</a:t>
                      </a:r>
                    </a:p>
                  </a:txBody>
                  <a:tcPr/>
                </a:tc>
                <a:tc>
                  <a:txBody>
                    <a:bodyPr/>
                    <a:lstStyle/>
                    <a:p>
                      <a:r>
                        <a:rPr lang="de-DE" dirty="0"/>
                        <a:t>eine Aussage dann, wenn sie Teil eines kohärenten, in sich schlüssigen Systems von Aussagen ist.  </a:t>
                      </a:r>
                    </a:p>
                  </a:txBody>
                  <a:tcPr/>
                </a:tc>
                <a:extLst>
                  <a:ext uri="{0D108BD9-81ED-4DB2-BD59-A6C34878D82A}">
                    <a16:rowId xmlns:a16="http://schemas.microsoft.com/office/drawing/2014/main" val="4135933946"/>
                  </a:ext>
                </a:extLst>
              </a:tr>
              <a:tr h="370840">
                <a:tc>
                  <a:txBody>
                    <a:bodyPr/>
                    <a:lstStyle/>
                    <a:p>
                      <a:r>
                        <a:rPr lang="de-DE" dirty="0"/>
                        <a:t>Konsenstheorie</a:t>
                      </a:r>
                    </a:p>
                  </a:txBody>
                  <a:tcPr/>
                </a:tc>
                <a:tc>
                  <a:txBody>
                    <a:bodyPr/>
                    <a:lstStyle/>
                    <a:p>
                      <a:r>
                        <a:rPr lang="de-DE" dirty="0"/>
                        <a:t>eine Aussage, wenn ihr Aussagegehalt in einem  </a:t>
                      </a:r>
                      <a:r>
                        <a:rPr lang="de-DE" dirty="0" err="1"/>
                        <a:t>herrschaftfreien</a:t>
                      </a:r>
                      <a:r>
                        <a:rPr lang="de-DE" dirty="0"/>
                        <a:t>, allen zugänglichen Diskurs erhoben werden konnte und in diesem als wahr erkannt wurde. </a:t>
                      </a:r>
                    </a:p>
                  </a:txBody>
                  <a:tcPr/>
                </a:tc>
                <a:extLst>
                  <a:ext uri="{0D108BD9-81ED-4DB2-BD59-A6C34878D82A}">
                    <a16:rowId xmlns:a16="http://schemas.microsoft.com/office/drawing/2014/main" val="1130983581"/>
                  </a:ext>
                </a:extLst>
              </a:tr>
              <a:tr h="370840">
                <a:tc>
                  <a:txBody>
                    <a:bodyPr/>
                    <a:lstStyle/>
                    <a:p>
                      <a:r>
                        <a:rPr lang="de-DE" dirty="0"/>
                        <a:t>Pragmatische Wahrheitstheorie</a:t>
                      </a:r>
                    </a:p>
                  </a:txBody>
                  <a:tcPr/>
                </a:tc>
                <a:tc>
                  <a:txBody>
                    <a:bodyPr/>
                    <a:lstStyle/>
                    <a:p>
                      <a:r>
                        <a:rPr lang="de-DE" dirty="0"/>
                        <a:t>Eine Aussage, wenn sie dem Menschen in ihrer konkreten Lebenssituation die bestmögliche Orientierung anbietet.</a:t>
                      </a:r>
                    </a:p>
                  </a:txBody>
                  <a:tcPr/>
                </a:tc>
                <a:extLst>
                  <a:ext uri="{0D108BD9-81ED-4DB2-BD59-A6C34878D82A}">
                    <a16:rowId xmlns:a16="http://schemas.microsoft.com/office/drawing/2014/main" val="3644317760"/>
                  </a:ext>
                </a:extLst>
              </a:tr>
            </a:tbl>
          </a:graphicData>
        </a:graphic>
      </p:graphicFrame>
      <p:sp>
        <p:nvSpPr>
          <p:cNvPr id="3" name="Fußzeilenplatzhalter 2">
            <a:extLst>
              <a:ext uri="{FF2B5EF4-FFF2-40B4-BE49-F238E27FC236}">
                <a16:creationId xmlns:a16="http://schemas.microsoft.com/office/drawing/2014/main" id="{A00479D8-17FE-4792-8661-C11447CE55F2}"/>
              </a:ext>
            </a:extLst>
          </p:cNvPr>
          <p:cNvSpPr>
            <a:spLocks noGrp="1"/>
          </p:cNvSpPr>
          <p:nvPr>
            <p:ph type="ftr" sz="quarter" idx="11"/>
          </p:nvPr>
        </p:nvSpPr>
        <p:spPr/>
        <p:txBody>
          <a:bodyPr/>
          <a:lstStyle/>
          <a:p>
            <a:r>
              <a:rPr lang="de-DE"/>
              <a:t>Ulrich Löffler, RPI Karlsruhe</a:t>
            </a:r>
          </a:p>
        </p:txBody>
      </p:sp>
      <p:sp>
        <p:nvSpPr>
          <p:cNvPr id="5" name="Foliennummernplatzhalter 4">
            <a:extLst>
              <a:ext uri="{FF2B5EF4-FFF2-40B4-BE49-F238E27FC236}">
                <a16:creationId xmlns:a16="http://schemas.microsoft.com/office/drawing/2014/main" id="{5A2AAE94-07B4-44C1-9C2C-ECF1C4F0A9B8}"/>
              </a:ext>
            </a:extLst>
          </p:cNvPr>
          <p:cNvSpPr>
            <a:spLocks noGrp="1"/>
          </p:cNvSpPr>
          <p:nvPr>
            <p:ph type="sldNum" sz="quarter" idx="12"/>
          </p:nvPr>
        </p:nvSpPr>
        <p:spPr/>
        <p:txBody>
          <a:bodyPr/>
          <a:lstStyle/>
          <a:p>
            <a:fld id="{C3B746F1-EB50-412A-B624-8A1934EE435B}" type="slidenum">
              <a:rPr lang="de-DE" smtClean="0"/>
              <a:t>23</a:t>
            </a:fld>
            <a:endParaRPr lang="de-DE"/>
          </a:p>
        </p:txBody>
      </p:sp>
    </p:spTree>
    <p:extLst>
      <p:ext uri="{BB962C8B-B14F-4D97-AF65-F5344CB8AC3E}">
        <p14:creationId xmlns:p14="http://schemas.microsoft.com/office/powerpoint/2010/main" val="15550100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FA32F74-87AF-416C-9B6A-F550D46173D6}"/>
              </a:ext>
            </a:extLst>
          </p:cNvPr>
          <p:cNvSpPr>
            <a:spLocks noGrp="1"/>
          </p:cNvSpPr>
          <p:nvPr>
            <p:ph type="title"/>
          </p:nvPr>
        </p:nvSpPr>
        <p:spPr>
          <a:xfrm>
            <a:off x="539552" y="160337"/>
            <a:ext cx="8229600" cy="1143000"/>
          </a:xfrm>
        </p:spPr>
        <p:txBody>
          <a:bodyPr>
            <a:noAutofit/>
          </a:bodyPr>
          <a:lstStyle/>
          <a:p>
            <a:r>
              <a:rPr lang="de-DE" sz="2400" dirty="0"/>
              <a:t>Formelle und materielle Wahrheitsperspektive: Ein juristischer </a:t>
            </a:r>
            <a:r>
              <a:rPr lang="de-DE" sz="2400" dirty="0">
                <a:solidFill>
                  <a:srgbClr val="0070C0"/>
                </a:solidFill>
              </a:rPr>
              <a:t>Ausgangspunkt zur Erweiterung </a:t>
            </a:r>
            <a:r>
              <a:rPr lang="de-DE" sz="2400" dirty="0"/>
              <a:t>des Wahrheitsverständnisses.  </a:t>
            </a:r>
          </a:p>
        </p:txBody>
      </p:sp>
      <p:sp>
        <p:nvSpPr>
          <p:cNvPr id="3" name="Inhaltsplatzhalter 2">
            <a:extLst>
              <a:ext uri="{FF2B5EF4-FFF2-40B4-BE49-F238E27FC236}">
                <a16:creationId xmlns:a16="http://schemas.microsoft.com/office/drawing/2014/main" id="{DF0AC36C-C8D5-4390-90E3-2BB24341E018}"/>
              </a:ext>
            </a:extLst>
          </p:cNvPr>
          <p:cNvSpPr>
            <a:spLocks noGrp="1"/>
          </p:cNvSpPr>
          <p:nvPr>
            <p:ph idx="1"/>
          </p:nvPr>
        </p:nvSpPr>
        <p:spPr>
          <a:xfrm>
            <a:off x="537566" y="1556792"/>
            <a:ext cx="8229600" cy="4525963"/>
          </a:xfrm>
        </p:spPr>
        <p:txBody>
          <a:bodyPr/>
          <a:lstStyle/>
          <a:p>
            <a:pPr marL="0" indent="0">
              <a:buNone/>
            </a:pPr>
            <a:r>
              <a:rPr lang="de-DE" b="1" dirty="0"/>
              <a:t>Eine Definition: </a:t>
            </a:r>
          </a:p>
          <a:p>
            <a:pPr marL="0" indent="0">
              <a:buNone/>
            </a:pPr>
            <a:r>
              <a:rPr lang="de-DE" dirty="0"/>
              <a:t>„Mit </a:t>
            </a:r>
            <a:r>
              <a:rPr lang="de-DE" b="1" dirty="0"/>
              <a:t>formeller Wahrheit</a:t>
            </a:r>
            <a:r>
              <a:rPr lang="de-DE" dirty="0"/>
              <a:t> wird der Sachverhalt bezeichnet, den das Gericht im Laufe des Prozesses ordnungsgemäß prozessrechtlich festgestellt hat. Mit </a:t>
            </a:r>
            <a:r>
              <a:rPr lang="de-DE" b="1" dirty="0"/>
              <a:t>materieller Wahrheit</a:t>
            </a:r>
            <a:r>
              <a:rPr lang="de-DE" dirty="0"/>
              <a:t> wird der tatsächliche Sachverhalt bezeichnet.“ </a:t>
            </a:r>
          </a:p>
          <a:p>
            <a:pPr marL="0" indent="0">
              <a:buNone/>
            </a:pPr>
            <a:r>
              <a:rPr lang="de-DE" dirty="0"/>
              <a:t>Finden Sie Beispiele!</a:t>
            </a:r>
          </a:p>
          <a:p>
            <a:pPr marL="0" indent="0">
              <a:buNone/>
            </a:pPr>
            <a:endParaRPr lang="de-DE" dirty="0"/>
          </a:p>
          <a:p>
            <a:pPr marL="0" indent="0">
              <a:buNone/>
            </a:pPr>
            <a:endParaRPr lang="de-DE" dirty="0"/>
          </a:p>
          <a:p>
            <a:pPr marL="0" indent="0">
              <a:buNone/>
            </a:pPr>
            <a:endParaRPr lang="de-DE" dirty="0"/>
          </a:p>
          <a:p>
            <a:pPr marL="0" indent="0">
              <a:buNone/>
            </a:pPr>
            <a:endParaRPr lang="de-DE" dirty="0"/>
          </a:p>
        </p:txBody>
      </p:sp>
      <p:sp>
        <p:nvSpPr>
          <p:cNvPr id="4" name="Fußzeilenplatzhalter 3">
            <a:extLst>
              <a:ext uri="{FF2B5EF4-FFF2-40B4-BE49-F238E27FC236}">
                <a16:creationId xmlns:a16="http://schemas.microsoft.com/office/drawing/2014/main" id="{4AD527FF-4290-48C3-A19D-699E10F0DD66}"/>
              </a:ext>
            </a:extLst>
          </p:cNvPr>
          <p:cNvSpPr>
            <a:spLocks noGrp="1"/>
          </p:cNvSpPr>
          <p:nvPr>
            <p:ph type="ftr" sz="quarter" idx="11"/>
          </p:nvPr>
        </p:nvSpPr>
        <p:spPr/>
        <p:txBody>
          <a:bodyPr/>
          <a:lstStyle/>
          <a:p>
            <a:r>
              <a:rPr lang="de-DE"/>
              <a:t>Ulrich Löffler, RPI Karlsruhe</a:t>
            </a:r>
          </a:p>
        </p:txBody>
      </p:sp>
      <p:sp>
        <p:nvSpPr>
          <p:cNvPr id="5" name="Foliennummernplatzhalter 4">
            <a:extLst>
              <a:ext uri="{FF2B5EF4-FFF2-40B4-BE49-F238E27FC236}">
                <a16:creationId xmlns:a16="http://schemas.microsoft.com/office/drawing/2014/main" id="{EF6BFE50-DA41-4110-A58F-E306933C4C60}"/>
              </a:ext>
            </a:extLst>
          </p:cNvPr>
          <p:cNvSpPr>
            <a:spLocks noGrp="1"/>
          </p:cNvSpPr>
          <p:nvPr>
            <p:ph type="sldNum" sz="quarter" idx="12"/>
          </p:nvPr>
        </p:nvSpPr>
        <p:spPr/>
        <p:txBody>
          <a:bodyPr/>
          <a:lstStyle/>
          <a:p>
            <a:fld id="{C3B746F1-EB50-412A-B624-8A1934EE435B}" type="slidenum">
              <a:rPr lang="de-DE" smtClean="0"/>
              <a:t>24</a:t>
            </a:fld>
            <a:endParaRPr lang="de-DE"/>
          </a:p>
        </p:txBody>
      </p:sp>
    </p:spTree>
    <p:extLst>
      <p:ext uri="{BB962C8B-B14F-4D97-AF65-F5344CB8AC3E}">
        <p14:creationId xmlns:p14="http://schemas.microsoft.com/office/powerpoint/2010/main" val="390138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B3056F-F7F3-4379-BA35-94795D51D6CC}"/>
              </a:ext>
            </a:extLst>
          </p:cNvPr>
          <p:cNvSpPr>
            <a:spLocks noGrp="1"/>
          </p:cNvSpPr>
          <p:nvPr>
            <p:ph type="title"/>
          </p:nvPr>
        </p:nvSpPr>
        <p:spPr/>
        <p:txBody>
          <a:bodyPr>
            <a:noAutofit/>
          </a:bodyPr>
          <a:lstStyle/>
          <a:p>
            <a:r>
              <a:rPr lang="de-DE" sz="2400" dirty="0" err="1"/>
              <a:t>Aemaet</a:t>
            </a:r>
            <a:r>
              <a:rPr lang="de-DE" sz="2400" dirty="0"/>
              <a:t> („Treue“)  und </a:t>
            </a:r>
            <a:r>
              <a:rPr lang="de-DE" sz="2400" dirty="0" err="1"/>
              <a:t>Aletheia</a:t>
            </a:r>
            <a:r>
              <a:rPr lang="de-DE" sz="2400" dirty="0"/>
              <a:t> („</a:t>
            </a:r>
            <a:r>
              <a:rPr lang="de-DE" sz="2400" dirty="0" err="1"/>
              <a:t>Unverborgenheit</a:t>
            </a:r>
            <a:r>
              <a:rPr lang="de-DE" sz="2400" dirty="0"/>
              <a:t>“). </a:t>
            </a:r>
            <a:br>
              <a:rPr lang="de-DE" sz="2400" dirty="0"/>
            </a:br>
            <a:r>
              <a:rPr lang="de-DE" sz="2400" dirty="0"/>
              <a:t>Zwei biblische Wahrheitsbegriffe  als Horizonterweiterung des Wahrheitsverständnisses </a:t>
            </a:r>
          </a:p>
        </p:txBody>
      </p:sp>
      <p:pic>
        <p:nvPicPr>
          <p:cNvPr id="5" name="Inhaltsplatzhalter 4">
            <a:extLst>
              <a:ext uri="{FF2B5EF4-FFF2-40B4-BE49-F238E27FC236}">
                <a16:creationId xmlns:a16="http://schemas.microsoft.com/office/drawing/2014/main" id="{5D3A17CA-B3DA-4DD2-9B85-691CBB3544B9}"/>
              </a:ext>
            </a:extLst>
          </p:cNvPr>
          <p:cNvPicPr>
            <a:picLocks noGrp="1" noChangeAspect="1"/>
          </p:cNvPicPr>
          <p:nvPr>
            <p:ph idx="1"/>
          </p:nvPr>
        </p:nvPicPr>
        <p:blipFill>
          <a:blip r:embed="rId3"/>
          <a:stretch>
            <a:fillRect/>
          </a:stretch>
        </p:blipFill>
        <p:spPr>
          <a:xfrm>
            <a:off x="5239213" y="4437112"/>
            <a:ext cx="2147424" cy="818504"/>
          </a:xfrm>
          <a:prstGeom prst="rect">
            <a:avLst/>
          </a:prstGeom>
        </p:spPr>
      </p:pic>
      <p:pic>
        <p:nvPicPr>
          <p:cNvPr id="4" name="Grafik 3">
            <a:extLst>
              <a:ext uri="{FF2B5EF4-FFF2-40B4-BE49-F238E27FC236}">
                <a16:creationId xmlns:a16="http://schemas.microsoft.com/office/drawing/2014/main" id="{3FAF4212-F3F0-4DD4-94A3-61DC7AAD198F}"/>
              </a:ext>
            </a:extLst>
          </p:cNvPr>
          <p:cNvPicPr>
            <a:picLocks noChangeAspect="1"/>
          </p:cNvPicPr>
          <p:nvPr/>
        </p:nvPicPr>
        <p:blipFill>
          <a:blip r:embed="rId4"/>
          <a:stretch>
            <a:fillRect/>
          </a:stretch>
        </p:blipFill>
        <p:spPr>
          <a:xfrm>
            <a:off x="1992444" y="3861048"/>
            <a:ext cx="1990675" cy="2307213"/>
          </a:xfrm>
          <a:prstGeom prst="rect">
            <a:avLst/>
          </a:prstGeom>
        </p:spPr>
      </p:pic>
      <p:sp>
        <p:nvSpPr>
          <p:cNvPr id="3" name="Textfeld 2">
            <a:extLst>
              <a:ext uri="{FF2B5EF4-FFF2-40B4-BE49-F238E27FC236}">
                <a16:creationId xmlns:a16="http://schemas.microsoft.com/office/drawing/2014/main" id="{4B115023-F5B7-44E7-8171-CD0231DD8719}"/>
              </a:ext>
            </a:extLst>
          </p:cNvPr>
          <p:cNvSpPr txBox="1"/>
          <p:nvPr/>
        </p:nvSpPr>
        <p:spPr>
          <a:xfrm>
            <a:off x="457200" y="1844824"/>
            <a:ext cx="7931224" cy="1477328"/>
          </a:xfrm>
          <a:prstGeom prst="rect">
            <a:avLst/>
          </a:prstGeom>
          <a:noFill/>
        </p:spPr>
        <p:txBody>
          <a:bodyPr wrap="square" rtlCol="0">
            <a:spAutoFit/>
          </a:bodyPr>
          <a:lstStyle/>
          <a:p>
            <a:pPr algn="just"/>
            <a:r>
              <a:rPr lang="de-DE" dirty="0"/>
              <a:t>Es ist nicht mehr als ein kurzsichtiges Vorurteil, die empirischen Wissenschaften zum Maßstab aller Wahrheit zu machen. Es liegt auch nicht auf der Hand, dass „wahr“ immer dasselbe oder überhaupt eine Eigenschaft  bezeichnet oder dass Wahrheit immer und überall nur auf eine und dieselbe Weise zu verstehen ist. (Ingolf U. </a:t>
            </a:r>
            <a:r>
              <a:rPr lang="de-DE" dirty="0" err="1"/>
              <a:t>Dalferth</a:t>
            </a:r>
            <a:r>
              <a:rPr lang="de-DE" dirty="0"/>
              <a:t>)  </a:t>
            </a:r>
          </a:p>
        </p:txBody>
      </p:sp>
      <p:sp>
        <p:nvSpPr>
          <p:cNvPr id="6" name="Fußzeilenplatzhalter 5">
            <a:extLst>
              <a:ext uri="{FF2B5EF4-FFF2-40B4-BE49-F238E27FC236}">
                <a16:creationId xmlns:a16="http://schemas.microsoft.com/office/drawing/2014/main" id="{3CA766B3-BF8E-4031-B24A-C243E279C9C0}"/>
              </a:ext>
            </a:extLst>
          </p:cNvPr>
          <p:cNvSpPr>
            <a:spLocks noGrp="1"/>
          </p:cNvSpPr>
          <p:nvPr>
            <p:ph type="ftr" sz="quarter" idx="11"/>
          </p:nvPr>
        </p:nvSpPr>
        <p:spPr/>
        <p:txBody>
          <a:bodyPr/>
          <a:lstStyle/>
          <a:p>
            <a:r>
              <a:rPr lang="de-DE"/>
              <a:t>Ulrich Löffler, RPI Karlsruhe</a:t>
            </a:r>
          </a:p>
        </p:txBody>
      </p:sp>
      <p:sp>
        <p:nvSpPr>
          <p:cNvPr id="7" name="Foliennummernplatzhalter 6">
            <a:extLst>
              <a:ext uri="{FF2B5EF4-FFF2-40B4-BE49-F238E27FC236}">
                <a16:creationId xmlns:a16="http://schemas.microsoft.com/office/drawing/2014/main" id="{885076F9-F9A0-4199-9AFA-0D955C31AF81}"/>
              </a:ext>
            </a:extLst>
          </p:cNvPr>
          <p:cNvSpPr>
            <a:spLocks noGrp="1"/>
          </p:cNvSpPr>
          <p:nvPr>
            <p:ph type="sldNum" sz="quarter" idx="12"/>
          </p:nvPr>
        </p:nvSpPr>
        <p:spPr/>
        <p:txBody>
          <a:bodyPr/>
          <a:lstStyle/>
          <a:p>
            <a:fld id="{C3B746F1-EB50-412A-B624-8A1934EE435B}" type="slidenum">
              <a:rPr lang="de-DE" smtClean="0"/>
              <a:t>25</a:t>
            </a:fld>
            <a:endParaRPr lang="de-DE"/>
          </a:p>
        </p:txBody>
      </p:sp>
    </p:spTree>
    <p:extLst>
      <p:ext uri="{BB962C8B-B14F-4D97-AF65-F5344CB8AC3E}">
        <p14:creationId xmlns:p14="http://schemas.microsoft.com/office/powerpoint/2010/main" val="32698140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A26671-B119-4BE7-AC16-8720E86EF62E}"/>
              </a:ext>
            </a:extLst>
          </p:cNvPr>
          <p:cNvSpPr>
            <a:spLocks noGrp="1"/>
          </p:cNvSpPr>
          <p:nvPr>
            <p:ph type="title"/>
          </p:nvPr>
        </p:nvSpPr>
        <p:spPr/>
        <p:txBody>
          <a:bodyPr>
            <a:normAutofit/>
          </a:bodyPr>
          <a:lstStyle/>
          <a:p>
            <a:r>
              <a:rPr lang="de-DE" sz="2400" dirty="0" err="1"/>
              <a:t>Aemaet</a:t>
            </a:r>
            <a:r>
              <a:rPr lang="de-DE" sz="2400" dirty="0"/>
              <a:t>: Wahrheit in atl. Perspektive</a:t>
            </a:r>
          </a:p>
        </p:txBody>
      </p:sp>
      <p:sp>
        <p:nvSpPr>
          <p:cNvPr id="3" name="Inhaltsplatzhalter 2">
            <a:extLst>
              <a:ext uri="{FF2B5EF4-FFF2-40B4-BE49-F238E27FC236}">
                <a16:creationId xmlns:a16="http://schemas.microsoft.com/office/drawing/2014/main" id="{B21540E6-F53E-436B-87A6-34FBF85E33EB}"/>
              </a:ext>
            </a:extLst>
          </p:cNvPr>
          <p:cNvSpPr>
            <a:spLocks noGrp="1"/>
          </p:cNvSpPr>
          <p:nvPr>
            <p:ph idx="1"/>
          </p:nvPr>
        </p:nvSpPr>
        <p:spPr/>
        <p:txBody>
          <a:bodyPr>
            <a:normAutofit fontScale="92500" lnSpcReduction="10000"/>
          </a:bodyPr>
          <a:lstStyle/>
          <a:p>
            <a:pPr marL="0" indent="0" algn="just">
              <a:buNone/>
            </a:pPr>
            <a:r>
              <a:rPr lang="de-DE" sz="2400" dirty="0">
                <a:solidFill>
                  <a:srgbClr val="FF0000"/>
                </a:solidFill>
              </a:rPr>
              <a:t>Wortbedeutung v. „</a:t>
            </a:r>
            <a:r>
              <a:rPr lang="de-DE" sz="2400" dirty="0" err="1">
                <a:solidFill>
                  <a:srgbClr val="FF0000"/>
                </a:solidFill>
              </a:rPr>
              <a:t>aemaet</a:t>
            </a:r>
            <a:r>
              <a:rPr lang="de-DE" sz="2400" dirty="0">
                <a:solidFill>
                  <a:srgbClr val="FF0000"/>
                </a:solidFill>
              </a:rPr>
              <a:t>“ ist:  „fest“, „tragfähig“, „zuverlässig“,  „treu“ theologisch – „lebensweltliche“ Wahrheitsperspektive</a:t>
            </a:r>
            <a:r>
              <a:rPr lang="de-DE" sz="2400" dirty="0">
                <a:solidFill>
                  <a:srgbClr val="FF0000"/>
                </a:solidFill>
                <a:sym typeface="Wingdings" panose="05000000000000000000" pitchFamily="2" charset="2"/>
              </a:rPr>
              <a:t> Bundestreue Gottes „zum Leben.“ </a:t>
            </a:r>
            <a:endParaRPr lang="de-DE" sz="2400" dirty="0">
              <a:solidFill>
                <a:srgbClr val="FF0000"/>
              </a:solidFill>
            </a:endParaRPr>
          </a:p>
          <a:p>
            <a:pPr marL="514350" indent="-514350" algn="just">
              <a:buAutoNum type="arabicPeriod"/>
            </a:pPr>
            <a:r>
              <a:rPr lang="de-DE" sz="2200" dirty="0"/>
              <a:t>Diese Wahrheit muss sich „in der Zeit“, „in der (angefochtenen Situation) als </a:t>
            </a:r>
            <a:r>
              <a:rPr lang="de-DE" sz="2200" dirty="0" err="1"/>
              <a:t>heilvoll</a:t>
            </a:r>
            <a:r>
              <a:rPr lang="de-DE" sz="2200" dirty="0"/>
              <a:t> erweisen </a:t>
            </a:r>
            <a:r>
              <a:rPr lang="de-DE" sz="2200" dirty="0">
                <a:solidFill>
                  <a:srgbClr val="0070C0"/>
                </a:solidFill>
              </a:rPr>
              <a:t>(z.B. Ps. 91,4 </a:t>
            </a:r>
            <a:r>
              <a:rPr lang="de-DE" sz="2200" dirty="0"/>
              <a:t>Gottes </a:t>
            </a:r>
            <a:r>
              <a:rPr lang="de-DE" sz="2200" dirty="0" err="1"/>
              <a:t>aemaet</a:t>
            </a:r>
            <a:r>
              <a:rPr lang="de-DE" sz="2200" dirty="0"/>
              <a:t> [Wahrheit, Treue] als „Schirm und Schild)</a:t>
            </a:r>
            <a:r>
              <a:rPr lang="de-DE" sz="2200" dirty="0">
                <a:solidFill>
                  <a:srgbClr val="0070C0"/>
                </a:solidFill>
              </a:rPr>
              <a:t> (Jer. 28: </a:t>
            </a:r>
            <a:r>
              <a:rPr lang="de-DE" sz="2200" dirty="0"/>
              <a:t>Im Streit zwischen </a:t>
            </a:r>
            <a:r>
              <a:rPr lang="de-DE" sz="2200" dirty="0" err="1"/>
              <a:t>Hananja</a:t>
            </a:r>
            <a:r>
              <a:rPr lang="de-DE" sz="2200" dirty="0"/>
              <a:t> und Jeremia geht es nicht nur um Wahrheit oder Täuschung, sondern auch um die Frage von Treue und  Enttäuschung)</a:t>
            </a:r>
          </a:p>
          <a:p>
            <a:pPr marL="514350" indent="-514350" algn="just">
              <a:buAutoNum type="arabicPeriod"/>
            </a:pPr>
            <a:r>
              <a:rPr lang="de-DE" sz="2200" dirty="0"/>
              <a:t> </a:t>
            </a:r>
            <a:r>
              <a:rPr lang="de-DE" sz="2200" dirty="0" err="1"/>
              <a:t>Aemaet</a:t>
            </a:r>
            <a:r>
              <a:rPr lang="de-DE" sz="2200" dirty="0"/>
              <a:t> muss auch getan werden.  </a:t>
            </a:r>
            <a:r>
              <a:rPr lang="de-DE" sz="2200" dirty="0">
                <a:solidFill>
                  <a:schemeClr val="accent1"/>
                </a:solidFill>
              </a:rPr>
              <a:t>1. Mos. 47, 29 (Jakobs letzter Wunsch an Josef  zielt, mit einer Schwurformel verbunden auf ein Tun des Sohnes:  den Vater außerhalb Ägyptens begraben!</a:t>
            </a:r>
          </a:p>
          <a:p>
            <a:pPr marL="514350" indent="-514350" algn="just">
              <a:buAutoNum type="arabicPeriod"/>
            </a:pPr>
            <a:r>
              <a:rPr lang="de-DE" sz="2200" dirty="0"/>
              <a:t>8. Gebot </a:t>
            </a:r>
            <a:r>
              <a:rPr lang="de-DE" sz="2200" dirty="0">
                <a:solidFill>
                  <a:srgbClr val="0070C0"/>
                </a:solidFill>
              </a:rPr>
              <a:t>(Ex. 20, 16)</a:t>
            </a:r>
            <a:r>
              <a:rPr lang="de-DE" sz="2200" dirty="0"/>
              <a:t>: Das Wahrheitsgebot wird (ursprünglich) vor Gericht etabliert. Die implizite Fragestellung des Gebots lautet: Auf welche Weise schadest du durch deine Lüge deinem Nächsten, der vor Gericht steht? </a:t>
            </a:r>
          </a:p>
          <a:p>
            <a:pPr marL="514350" indent="-514350" algn="just">
              <a:buAutoNum type="arabicPeriod"/>
            </a:pPr>
            <a:endParaRPr lang="de-DE" sz="2400" dirty="0"/>
          </a:p>
        </p:txBody>
      </p:sp>
      <p:pic>
        <p:nvPicPr>
          <p:cNvPr id="4" name="Grafik 3">
            <a:extLst>
              <a:ext uri="{FF2B5EF4-FFF2-40B4-BE49-F238E27FC236}">
                <a16:creationId xmlns:a16="http://schemas.microsoft.com/office/drawing/2014/main" id="{87FE2272-4505-46E7-9F03-087832C1985A}"/>
              </a:ext>
            </a:extLst>
          </p:cNvPr>
          <p:cNvPicPr>
            <a:picLocks noChangeAspect="1"/>
          </p:cNvPicPr>
          <p:nvPr/>
        </p:nvPicPr>
        <p:blipFill>
          <a:blip r:embed="rId3"/>
          <a:stretch>
            <a:fillRect/>
          </a:stretch>
        </p:blipFill>
        <p:spPr>
          <a:xfrm>
            <a:off x="611560" y="357778"/>
            <a:ext cx="842718" cy="976719"/>
          </a:xfrm>
          <a:prstGeom prst="rect">
            <a:avLst/>
          </a:prstGeom>
        </p:spPr>
      </p:pic>
      <p:sp>
        <p:nvSpPr>
          <p:cNvPr id="5" name="Fußzeilenplatzhalter 4">
            <a:extLst>
              <a:ext uri="{FF2B5EF4-FFF2-40B4-BE49-F238E27FC236}">
                <a16:creationId xmlns:a16="http://schemas.microsoft.com/office/drawing/2014/main" id="{952659D1-6DC1-45BC-927C-168C92EBE616}"/>
              </a:ext>
            </a:extLst>
          </p:cNvPr>
          <p:cNvSpPr>
            <a:spLocks noGrp="1"/>
          </p:cNvSpPr>
          <p:nvPr>
            <p:ph type="ftr" sz="quarter" idx="11"/>
          </p:nvPr>
        </p:nvSpPr>
        <p:spPr/>
        <p:txBody>
          <a:bodyPr/>
          <a:lstStyle/>
          <a:p>
            <a:r>
              <a:rPr lang="de-DE"/>
              <a:t>Ulrich Löffler, RPI Karlsruhe</a:t>
            </a:r>
          </a:p>
        </p:txBody>
      </p:sp>
      <p:sp>
        <p:nvSpPr>
          <p:cNvPr id="6" name="Foliennummernplatzhalter 5">
            <a:extLst>
              <a:ext uri="{FF2B5EF4-FFF2-40B4-BE49-F238E27FC236}">
                <a16:creationId xmlns:a16="http://schemas.microsoft.com/office/drawing/2014/main" id="{4D56DA67-9AAD-4BEC-9E30-B2BB39F61E9A}"/>
              </a:ext>
            </a:extLst>
          </p:cNvPr>
          <p:cNvSpPr>
            <a:spLocks noGrp="1"/>
          </p:cNvSpPr>
          <p:nvPr>
            <p:ph type="sldNum" sz="quarter" idx="12"/>
          </p:nvPr>
        </p:nvSpPr>
        <p:spPr/>
        <p:txBody>
          <a:bodyPr/>
          <a:lstStyle/>
          <a:p>
            <a:fld id="{C3B746F1-EB50-412A-B624-8A1934EE435B}" type="slidenum">
              <a:rPr lang="de-DE" smtClean="0"/>
              <a:t>26</a:t>
            </a:fld>
            <a:endParaRPr lang="de-DE"/>
          </a:p>
        </p:txBody>
      </p:sp>
    </p:spTree>
    <p:extLst>
      <p:ext uri="{BB962C8B-B14F-4D97-AF65-F5344CB8AC3E}">
        <p14:creationId xmlns:p14="http://schemas.microsoft.com/office/powerpoint/2010/main" val="2843203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809B809-E747-4583-93E4-A398318A153E}"/>
              </a:ext>
            </a:extLst>
          </p:cNvPr>
          <p:cNvSpPr>
            <a:spLocks noGrp="1"/>
          </p:cNvSpPr>
          <p:nvPr>
            <p:ph type="title"/>
          </p:nvPr>
        </p:nvSpPr>
        <p:spPr/>
        <p:txBody>
          <a:bodyPr>
            <a:normAutofit fontScale="90000"/>
          </a:bodyPr>
          <a:lstStyle/>
          <a:p>
            <a:r>
              <a:rPr lang="de-DE" dirty="0"/>
              <a:t>            . Wahrheit in </a:t>
            </a:r>
            <a:r>
              <a:rPr lang="de-DE" dirty="0" err="1"/>
              <a:t>ntl</a:t>
            </a:r>
            <a:r>
              <a:rPr lang="de-DE" dirty="0"/>
              <a:t>. Perspektive</a:t>
            </a:r>
          </a:p>
        </p:txBody>
      </p:sp>
      <p:sp>
        <p:nvSpPr>
          <p:cNvPr id="3" name="Inhaltsplatzhalter 2">
            <a:extLst>
              <a:ext uri="{FF2B5EF4-FFF2-40B4-BE49-F238E27FC236}">
                <a16:creationId xmlns:a16="http://schemas.microsoft.com/office/drawing/2014/main" id="{32D49F9C-B529-4A02-BF97-243EAA523E40}"/>
              </a:ext>
            </a:extLst>
          </p:cNvPr>
          <p:cNvSpPr>
            <a:spLocks noGrp="1"/>
          </p:cNvSpPr>
          <p:nvPr>
            <p:ph idx="1"/>
          </p:nvPr>
        </p:nvSpPr>
        <p:spPr>
          <a:xfrm>
            <a:off x="457200" y="1600200"/>
            <a:ext cx="8229600" cy="4983162"/>
          </a:xfrm>
        </p:spPr>
        <p:txBody>
          <a:bodyPr>
            <a:normAutofit/>
          </a:bodyPr>
          <a:lstStyle/>
          <a:p>
            <a:pPr marL="0" indent="0">
              <a:buNone/>
            </a:pPr>
            <a:r>
              <a:rPr lang="de-DE" sz="1400" dirty="0"/>
              <a:t>„In allen neutestamentlichen Schriften werden der Ausdruck </a:t>
            </a:r>
            <a:r>
              <a:rPr lang="de-DE" sz="1400" dirty="0" err="1"/>
              <a:t>ἀλήθει</a:t>
            </a:r>
            <a:r>
              <a:rPr lang="de-DE" sz="1400" dirty="0"/>
              <a:t>α und seine Derivate zumindest auch und ganz selbstverständlich auf die Wahrheit von Sätzen und Aussagen bezogen, womit die Intuition einer wie auch immer näher zu bestimmenden Korrespondenz zwischen Sprache  und Wirklichkeit  erkennbar wird.“ Freilich wird Wahrheit dabei vielfältig theologisch und christologisch zurückgebunden.  (Christoph Landmesser)</a:t>
            </a:r>
          </a:p>
          <a:p>
            <a:pPr marL="0" indent="0">
              <a:buNone/>
            </a:pPr>
            <a:r>
              <a:rPr lang="de-DE" sz="1400" dirty="0"/>
              <a:t> </a:t>
            </a:r>
          </a:p>
        </p:txBody>
      </p:sp>
      <p:graphicFrame>
        <p:nvGraphicFramePr>
          <p:cNvPr id="5" name="Tabelle 5">
            <a:extLst>
              <a:ext uri="{FF2B5EF4-FFF2-40B4-BE49-F238E27FC236}">
                <a16:creationId xmlns:a16="http://schemas.microsoft.com/office/drawing/2014/main" id="{E918D860-B786-4E9B-BDB3-24CEA7E99ADE}"/>
              </a:ext>
            </a:extLst>
          </p:cNvPr>
          <p:cNvGraphicFramePr>
            <a:graphicFrameLocks noGrp="1"/>
          </p:cNvGraphicFramePr>
          <p:nvPr>
            <p:extLst>
              <p:ext uri="{D42A27DB-BD31-4B8C-83A1-F6EECF244321}">
                <p14:modId xmlns:p14="http://schemas.microsoft.com/office/powerpoint/2010/main" val="3928369221"/>
              </p:ext>
            </p:extLst>
          </p:nvPr>
        </p:nvGraphicFramePr>
        <p:xfrm>
          <a:off x="457200" y="2625964"/>
          <a:ext cx="8363272" cy="3846033"/>
        </p:xfrm>
        <a:graphic>
          <a:graphicData uri="http://schemas.openxmlformats.org/drawingml/2006/table">
            <a:tbl>
              <a:tblPr firstRow="1" bandRow="1">
                <a:tableStyleId>{5C22544A-7EE6-4342-B048-85BDC9FD1C3A}</a:tableStyleId>
              </a:tblPr>
              <a:tblGrid>
                <a:gridCol w="4450407">
                  <a:extLst>
                    <a:ext uri="{9D8B030D-6E8A-4147-A177-3AD203B41FA5}">
                      <a16:colId xmlns:a16="http://schemas.microsoft.com/office/drawing/2014/main" val="2342982054"/>
                    </a:ext>
                  </a:extLst>
                </a:gridCol>
                <a:gridCol w="3912865">
                  <a:extLst>
                    <a:ext uri="{9D8B030D-6E8A-4147-A177-3AD203B41FA5}">
                      <a16:colId xmlns:a16="http://schemas.microsoft.com/office/drawing/2014/main" val="2557512114"/>
                    </a:ext>
                  </a:extLst>
                </a:gridCol>
              </a:tblGrid>
              <a:tr h="567063">
                <a:tc>
                  <a:txBody>
                    <a:bodyPr/>
                    <a:lstStyle/>
                    <a:p>
                      <a:r>
                        <a:rPr lang="de-DE" dirty="0"/>
                        <a:t>Perspektive/Kontext des Wahrheitsbegriffs</a:t>
                      </a:r>
                    </a:p>
                  </a:txBody>
                  <a:tcPr/>
                </a:tc>
                <a:tc>
                  <a:txBody>
                    <a:bodyPr/>
                    <a:lstStyle/>
                    <a:p>
                      <a:r>
                        <a:rPr lang="de-DE" dirty="0"/>
                        <a:t>Exemplarische Belegstellen</a:t>
                      </a:r>
                    </a:p>
                  </a:txBody>
                  <a:tcPr/>
                </a:tc>
                <a:extLst>
                  <a:ext uri="{0D108BD9-81ED-4DB2-BD59-A6C34878D82A}">
                    <a16:rowId xmlns:a16="http://schemas.microsoft.com/office/drawing/2014/main" val="135285888"/>
                  </a:ext>
                </a:extLst>
              </a:tr>
              <a:tr h="567063">
                <a:tc>
                  <a:txBody>
                    <a:bodyPr/>
                    <a:lstStyle/>
                    <a:p>
                      <a:r>
                        <a:rPr lang="de-DE" dirty="0"/>
                        <a:t>Wahrheit als Eigenschaft von Lehre</a:t>
                      </a:r>
                    </a:p>
                  </a:txBody>
                  <a:tcPr/>
                </a:tc>
                <a:tc>
                  <a:txBody>
                    <a:bodyPr/>
                    <a:lstStyle/>
                    <a:p>
                      <a:r>
                        <a:rPr lang="en-US" dirty="0"/>
                        <a:t>Mk 5,33; 12,32; Lk 4,25; 9,27; 12,44; 20,21; 21,3; Act 26,25</a:t>
                      </a:r>
                      <a:endParaRPr lang="de-DE" dirty="0"/>
                    </a:p>
                  </a:txBody>
                  <a:tcPr/>
                </a:tc>
                <a:extLst>
                  <a:ext uri="{0D108BD9-81ED-4DB2-BD59-A6C34878D82A}">
                    <a16:rowId xmlns:a16="http://schemas.microsoft.com/office/drawing/2014/main" val="2770824135"/>
                  </a:ext>
                </a:extLst>
              </a:tr>
              <a:tr h="810090">
                <a:tc>
                  <a:txBody>
                    <a:bodyPr/>
                    <a:lstStyle/>
                    <a:p>
                      <a:r>
                        <a:rPr lang="de-DE" dirty="0"/>
                        <a:t>Christologische Zuspitzung I Jesus ist der wahre (und nicht nur vermeintliche Sohn Gottes)</a:t>
                      </a:r>
                    </a:p>
                  </a:txBody>
                  <a:tcPr/>
                </a:tc>
                <a:tc>
                  <a:txBody>
                    <a:bodyPr/>
                    <a:lstStyle/>
                    <a:p>
                      <a:r>
                        <a:rPr lang="de-DE" dirty="0" err="1"/>
                        <a:t>Mt</a:t>
                      </a:r>
                      <a:r>
                        <a:rPr lang="de-DE" dirty="0"/>
                        <a:t> 14,33; 27,54; Mk 15,39</a:t>
                      </a:r>
                    </a:p>
                  </a:txBody>
                  <a:tcPr/>
                </a:tc>
                <a:extLst>
                  <a:ext uri="{0D108BD9-81ED-4DB2-BD59-A6C34878D82A}">
                    <a16:rowId xmlns:a16="http://schemas.microsoft.com/office/drawing/2014/main" val="522919918"/>
                  </a:ext>
                </a:extLst>
              </a:tr>
              <a:tr h="810090">
                <a:tc>
                  <a:txBody>
                    <a:bodyPr/>
                    <a:lstStyle/>
                    <a:p>
                      <a:r>
                        <a:rPr lang="de-DE" dirty="0"/>
                        <a:t>Christologische Zuspitzung II. Mit Jesus tritt die Wahrheit in die Welt (Johanneische Schriften)</a:t>
                      </a:r>
                    </a:p>
                  </a:txBody>
                  <a:tcPr/>
                </a:tc>
                <a:tc>
                  <a:txBody>
                    <a:bodyPr/>
                    <a:lstStyle/>
                    <a:p>
                      <a:r>
                        <a:rPr lang="de-DE" dirty="0" err="1"/>
                        <a:t>Joh</a:t>
                      </a:r>
                      <a:r>
                        <a:rPr lang="de-DE" dirty="0"/>
                        <a:t> 1,1–16; vgl. I </a:t>
                      </a:r>
                      <a:r>
                        <a:rPr lang="de-DE" dirty="0" err="1"/>
                        <a:t>Joh</a:t>
                      </a:r>
                      <a:r>
                        <a:rPr lang="de-DE" dirty="0"/>
                        <a:t> 1,1f</a:t>
                      </a:r>
                    </a:p>
                  </a:txBody>
                  <a:tcPr/>
                </a:tc>
                <a:extLst>
                  <a:ext uri="{0D108BD9-81ED-4DB2-BD59-A6C34878D82A}">
                    <a16:rowId xmlns:a16="http://schemas.microsoft.com/office/drawing/2014/main" val="974952323"/>
                  </a:ext>
                </a:extLst>
              </a:tr>
              <a:tr h="810090">
                <a:tc>
                  <a:txBody>
                    <a:bodyPr/>
                    <a:lstStyle/>
                    <a:p>
                      <a:r>
                        <a:rPr lang="de-DE" dirty="0"/>
                        <a:t>Paulus und das wahre Zeugnis seines Evangeliums von Jesus Christus</a:t>
                      </a:r>
                    </a:p>
                  </a:txBody>
                  <a:tcPr/>
                </a:tc>
                <a:tc>
                  <a:txBody>
                    <a:bodyPr/>
                    <a:lstStyle/>
                    <a:p>
                      <a:r>
                        <a:rPr lang="de-DE" dirty="0" err="1"/>
                        <a:t>Röm</a:t>
                      </a:r>
                      <a:r>
                        <a:rPr lang="de-DE" dirty="0"/>
                        <a:t> 9,1; Gal.2, 5; Gal. 5,7 </a:t>
                      </a:r>
                    </a:p>
                  </a:txBody>
                  <a:tcPr/>
                </a:tc>
                <a:extLst>
                  <a:ext uri="{0D108BD9-81ED-4DB2-BD59-A6C34878D82A}">
                    <a16:rowId xmlns:a16="http://schemas.microsoft.com/office/drawing/2014/main" val="1140939465"/>
                  </a:ext>
                </a:extLst>
              </a:tr>
            </a:tbl>
          </a:graphicData>
        </a:graphic>
      </p:graphicFrame>
      <p:pic>
        <p:nvPicPr>
          <p:cNvPr id="7" name="Inhaltsplatzhalter 4">
            <a:extLst>
              <a:ext uri="{FF2B5EF4-FFF2-40B4-BE49-F238E27FC236}">
                <a16:creationId xmlns:a16="http://schemas.microsoft.com/office/drawing/2014/main" id="{DAE7AD47-C093-4049-B82C-9657225F9EBB}"/>
              </a:ext>
            </a:extLst>
          </p:cNvPr>
          <p:cNvPicPr>
            <a:picLocks noChangeAspect="1"/>
          </p:cNvPicPr>
          <p:nvPr/>
        </p:nvPicPr>
        <p:blipFill>
          <a:blip r:embed="rId3"/>
          <a:stretch>
            <a:fillRect/>
          </a:stretch>
        </p:blipFill>
        <p:spPr>
          <a:xfrm>
            <a:off x="611560" y="574435"/>
            <a:ext cx="1427344" cy="544041"/>
          </a:xfrm>
          <a:prstGeom prst="rect">
            <a:avLst/>
          </a:prstGeom>
        </p:spPr>
      </p:pic>
      <p:sp>
        <p:nvSpPr>
          <p:cNvPr id="4" name="Fußzeilenplatzhalter 3">
            <a:extLst>
              <a:ext uri="{FF2B5EF4-FFF2-40B4-BE49-F238E27FC236}">
                <a16:creationId xmlns:a16="http://schemas.microsoft.com/office/drawing/2014/main" id="{CEABD15F-F1D9-473B-90F3-66169309A341}"/>
              </a:ext>
            </a:extLst>
          </p:cNvPr>
          <p:cNvSpPr>
            <a:spLocks noGrp="1"/>
          </p:cNvSpPr>
          <p:nvPr>
            <p:ph type="ftr" sz="quarter" idx="11"/>
          </p:nvPr>
        </p:nvSpPr>
        <p:spPr/>
        <p:txBody>
          <a:bodyPr/>
          <a:lstStyle/>
          <a:p>
            <a:r>
              <a:rPr lang="de-DE"/>
              <a:t>Ulrich Löffler, RPI Karlsruhe</a:t>
            </a:r>
          </a:p>
        </p:txBody>
      </p:sp>
      <p:sp>
        <p:nvSpPr>
          <p:cNvPr id="6" name="Foliennummernplatzhalter 5">
            <a:extLst>
              <a:ext uri="{FF2B5EF4-FFF2-40B4-BE49-F238E27FC236}">
                <a16:creationId xmlns:a16="http://schemas.microsoft.com/office/drawing/2014/main" id="{A4520F40-0EAC-4F6C-8CF5-FC7D7CA921CA}"/>
              </a:ext>
            </a:extLst>
          </p:cNvPr>
          <p:cNvSpPr>
            <a:spLocks noGrp="1"/>
          </p:cNvSpPr>
          <p:nvPr>
            <p:ph type="sldNum" sz="quarter" idx="12"/>
          </p:nvPr>
        </p:nvSpPr>
        <p:spPr/>
        <p:txBody>
          <a:bodyPr/>
          <a:lstStyle/>
          <a:p>
            <a:fld id="{C3B746F1-EB50-412A-B624-8A1934EE435B}" type="slidenum">
              <a:rPr lang="de-DE" smtClean="0"/>
              <a:t>27</a:t>
            </a:fld>
            <a:endParaRPr lang="de-DE"/>
          </a:p>
        </p:txBody>
      </p:sp>
    </p:spTree>
    <p:extLst>
      <p:ext uri="{BB962C8B-B14F-4D97-AF65-F5344CB8AC3E}">
        <p14:creationId xmlns:p14="http://schemas.microsoft.com/office/powerpoint/2010/main" val="30017148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BD8195-B2A9-4200-9153-9B4E790DFED1}"/>
              </a:ext>
            </a:extLst>
          </p:cNvPr>
          <p:cNvSpPr>
            <a:spLocks noGrp="1"/>
          </p:cNvSpPr>
          <p:nvPr>
            <p:ph type="title"/>
          </p:nvPr>
        </p:nvSpPr>
        <p:spPr/>
        <p:txBody>
          <a:bodyPr>
            <a:noAutofit/>
          </a:bodyPr>
          <a:lstStyle/>
          <a:p>
            <a:r>
              <a:rPr lang="de-DE" sz="3600" dirty="0"/>
              <a:t>G.W.F. Hegel (1770-1831), die Amazonaspapageien und die Wirklichkeit</a:t>
            </a:r>
          </a:p>
        </p:txBody>
      </p:sp>
      <p:pic>
        <p:nvPicPr>
          <p:cNvPr id="5" name="Inhaltsplatzhalter 4">
            <a:extLst>
              <a:ext uri="{FF2B5EF4-FFF2-40B4-BE49-F238E27FC236}">
                <a16:creationId xmlns:a16="http://schemas.microsoft.com/office/drawing/2014/main" id="{66440CD3-9CA9-439A-ABA5-DE33FD0B5DE1}"/>
              </a:ext>
            </a:extLst>
          </p:cNvPr>
          <p:cNvPicPr>
            <a:picLocks noGrp="1" noChangeAspect="1"/>
          </p:cNvPicPr>
          <p:nvPr>
            <p:ph sz="half" idx="1"/>
          </p:nvPr>
        </p:nvPicPr>
        <p:blipFill>
          <a:blip r:embed="rId3"/>
          <a:stretch>
            <a:fillRect/>
          </a:stretch>
        </p:blipFill>
        <p:spPr>
          <a:xfrm>
            <a:off x="4572000" y="2371287"/>
            <a:ext cx="4038600" cy="2983785"/>
          </a:xfrm>
          <a:prstGeom prst="rect">
            <a:avLst/>
          </a:prstGeom>
        </p:spPr>
      </p:pic>
      <p:pic>
        <p:nvPicPr>
          <p:cNvPr id="6" name="Inhaltsplatzhalter 5">
            <a:extLst>
              <a:ext uri="{FF2B5EF4-FFF2-40B4-BE49-F238E27FC236}">
                <a16:creationId xmlns:a16="http://schemas.microsoft.com/office/drawing/2014/main" id="{F872D18D-1379-4F91-9EC0-F450233B01D9}"/>
              </a:ext>
            </a:extLst>
          </p:cNvPr>
          <p:cNvPicPr>
            <a:picLocks noGrp="1" noChangeAspect="1"/>
          </p:cNvPicPr>
          <p:nvPr>
            <p:ph sz="half" idx="2"/>
          </p:nvPr>
        </p:nvPicPr>
        <p:blipFill>
          <a:blip r:embed="rId4"/>
          <a:stretch>
            <a:fillRect/>
          </a:stretch>
        </p:blipFill>
        <p:spPr>
          <a:xfrm>
            <a:off x="457200" y="1844824"/>
            <a:ext cx="3826768" cy="4272833"/>
          </a:xfrm>
          <a:prstGeom prst="rect">
            <a:avLst/>
          </a:prstGeom>
        </p:spPr>
      </p:pic>
      <p:sp>
        <p:nvSpPr>
          <p:cNvPr id="7" name="Fußzeilenplatzhalter 6">
            <a:extLst>
              <a:ext uri="{FF2B5EF4-FFF2-40B4-BE49-F238E27FC236}">
                <a16:creationId xmlns:a16="http://schemas.microsoft.com/office/drawing/2014/main" id="{DE36E316-B4E6-4138-80D7-3E2C367B95D3}"/>
              </a:ext>
            </a:extLst>
          </p:cNvPr>
          <p:cNvSpPr>
            <a:spLocks noGrp="1"/>
          </p:cNvSpPr>
          <p:nvPr>
            <p:ph type="ftr" sz="quarter" idx="11"/>
          </p:nvPr>
        </p:nvSpPr>
        <p:spPr/>
        <p:txBody>
          <a:bodyPr/>
          <a:lstStyle/>
          <a:p>
            <a:r>
              <a:rPr lang="de-DE"/>
              <a:t>Ulrich Löffler, RPI Karlsruhe</a:t>
            </a:r>
            <a:endParaRPr lang="de-DE" dirty="0"/>
          </a:p>
        </p:txBody>
      </p:sp>
      <p:sp>
        <p:nvSpPr>
          <p:cNvPr id="8" name="Foliennummernplatzhalter 7">
            <a:extLst>
              <a:ext uri="{FF2B5EF4-FFF2-40B4-BE49-F238E27FC236}">
                <a16:creationId xmlns:a16="http://schemas.microsoft.com/office/drawing/2014/main" id="{B58264CB-D8DB-4372-B1A5-69433BFF6903}"/>
              </a:ext>
            </a:extLst>
          </p:cNvPr>
          <p:cNvSpPr>
            <a:spLocks noGrp="1"/>
          </p:cNvSpPr>
          <p:nvPr>
            <p:ph type="sldNum" sz="quarter" idx="12"/>
          </p:nvPr>
        </p:nvSpPr>
        <p:spPr/>
        <p:txBody>
          <a:bodyPr/>
          <a:lstStyle/>
          <a:p>
            <a:fld id="{C3B746F1-EB50-412A-B624-8A1934EE435B}" type="slidenum">
              <a:rPr lang="de-DE" smtClean="0"/>
              <a:t>28</a:t>
            </a:fld>
            <a:endParaRPr lang="de-DE"/>
          </a:p>
        </p:txBody>
      </p:sp>
    </p:spTree>
    <p:extLst>
      <p:ext uri="{BB962C8B-B14F-4D97-AF65-F5344CB8AC3E}">
        <p14:creationId xmlns:p14="http://schemas.microsoft.com/office/powerpoint/2010/main" val="19243587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685800" y="404664"/>
            <a:ext cx="7772400" cy="1654443"/>
          </a:xfrm>
        </p:spPr>
        <p:txBody>
          <a:bodyPr>
            <a:normAutofit/>
          </a:bodyPr>
          <a:lstStyle/>
          <a:p>
            <a:br>
              <a:rPr lang="de-DE" sz="2000" b="1" dirty="0">
                <a:solidFill>
                  <a:srgbClr val="FF0000"/>
                </a:solidFill>
              </a:rPr>
            </a:br>
            <a:br>
              <a:rPr lang="de-DE" sz="2000" b="1" dirty="0">
                <a:solidFill>
                  <a:srgbClr val="FF0000"/>
                </a:solidFill>
              </a:rPr>
            </a:br>
            <a:endParaRPr lang="de-DE" sz="2000" b="1" dirty="0">
              <a:solidFill>
                <a:srgbClr val="FF0000"/>
              </a:solidFill>
            </a:endParaRPr>
          </a:p>
        </p:txBody>
      </p:sp>
      <p:pic>
        <p:nvPicPr>
          <p:cNvPr id="3" name="Grafik 2">
            <a:extLst>
              <a:ext uri="{FF2B5EF4-FFF2-40B4-BE49-F238E27FC236}">
                <a16:creationId xmlns:a16="http://schemas.microsoft.com/office/drawing/2014/main" id="{C4802D4D-8231-40D3-B3BB-3CFB1E2B4615}"/>
              </a:ext>
            </a:extLst>
          </p:cNvPr>
          <p:cNvPicPr>
            <a:picLocks noChangeAspect="1"/>
          </p:cNvPicPr>
          <p:nvPr/>
        </p:nvPicPr>
        <p:blipFill>
          <a:blip r:embed="rId3"/>
          <a:stretch>
            <a:fillRect/>
          </a:stretch>
        </p:blipFill>
        <p:spPr>
          <a:xfrm>
            <a:off x="2055630" y="2152692"/>
            <a:ext cx="5032740" cy="2850456"/>
          </a:xfrm>
          <a:prstGeom prst="rect">
            <a:avLst/>
          </a:prstGeom>
        </p:spPr>
      </p:pic>
      <p:sp>
        <p:nvSpPr>
          <p:cNvPr id="5" name="Textfeld 4">
            <a:extLst>
              <a:ext uri="{FF2B5EF4-FFF2-40B4-BE49-F238E27FC236}">
                <a16:creationId xmlns:a16="http://schemas.microsoft.com/office/drawing/2014/main" id="{A69587B4-3F62-410F-A9A7-22F6D2B72E72}"/>
              </a:ext>
            </a:extLst>
          </p:cNvPr>
          <p:cNvSpPr txBox="1"/>
          <p:nvPr/>
        </p:nvSpPr>
        <p:spPr>
          <a:xfrm>
            <a:off x="1475656" y="1154162"/>
            <a:ext cx="6408712" cy="830997"/>
          </a:xfrm>
          <a:prstGeom prst="rect">
            <a:avLst/>
          </a:prstGeom>
          <a:noFill/>
        </p:spPr>
        <p:txBody>
          <a:bodyPr wrap="square" rtlCol="0">
            <a:spAutoFit/>
          </a:bodyPr>
          <a:lstStyle/>
          <a:p>
            <a:r>
              <a:rPr lang="de-DE" sz="2400" b="1" dirty="0"/>
              <a:t>„Die neue Corona- Wirklichkeit“  (Schlagzeile im Handelsblatt vom 5.8. 2020) </a:t>
            </a:r>
          </a:p>
        </p:txBody>
      </p:sp>
      <p:sp>
        <p:nvSpPr>
          <p:cNvPr id="6" name="Rechteck 5">
            <a:extLst>
              <a:ext uri="{FF2B5EF4-FFF2-40B4-BE49-F238E27FC236}">
                <a16:creationId xmlns:a16="http://schemas.microsoft.com/office/drawing/2014/main" id="{E4FFAF8D-9101-40FE-AECB-662C889650E5}"/>
              </a:ext>
            </a:extLst>
          </p:cNvPr>
          <p:cNvSpPr/>
          <p:nvPr/>
        </p:nvSpPr>
        <p:spPr>
          <a:xfrm>
            <a:off x="1115616" y="5103674"/>
            <a:ext cx="7772400" cy="600164"/>
          </a:xfrm>
          <a:prstGeom prst="rect">
            <a:avLst/>
          </a:prstGeom>
        </p:spPr>
        <p:txBody>
          <a:bodyPr wrap="square">
            <a:spAutoFit/>
          </a:bodyPr>
          <a:lstStyle/>
          <a:p>
            <a:r>
              <a:rPr lang="de-DE" sz="1100" dirty="0">
                <a:hlinkClick r:id="rId4"/>
              </a:rPr>
              <a:t>Quelle:</a:t>
            </a:r>
          </a:p>
          <a:p>
            <a:r>
              <a:rPr lang="de-DE" sz="1100" dirty="0">
                <a:hlinkClick r:id="rId4"/>
              </a:rPr>
              <a:t>https://www.handelsblatt.com/meinung/kolumnen/expertenrat/diehm/expertenrat-prof-dr-curt-diehm-die-neue-corona-wirklichkeit-warum-die-zweite-welle-ausbleiben-wird/26065618.html?ticket=ST-7193658-bkEf7WEMaYCXZ1rBCaF7-ap2</a:t>
            </a:r>
            <a:r>
              <a:rPr lang="de-DE" sz="1100" dirty="0"/>
              <a:t> </a:t>
            </a:r>
          </a:p>
        </p:txBody>
      </p:sp>
      <p:sp>
        <p:nvSpPr>
          <p:cNvPr id="4" name="Fußzeilenplatzhalter 3">
            <a:extLst>
              <a:ext uri="{FF2B5EF4-FFF2-40B4-BE49-F238E27FC236}">
                <a16:creationId xmlns:a16="http://schemas.microsoft.com/office/drawing/2014/main" id="{B6494DB2-6B2E-4C83-9729-ED52F6ECE349}"/>
              </a:ext>
            </a:extLst>
          </p:cNvPr>
          <p:cNvSpPr>
            <a:spLocks noGrp="1"/>
          </p:cNvSpPr>
          <p:nvPr>
            <p:ph type="ftr" sz="quarter" idx="11"/>
          </p:nvPr>
        </p:nvSpPr>
        <p:spPr/>
        <p:txBody>
          <a:bodyPr/>
          <a:lstStyle/>
          <a:p>
            <a:r>
              <a:rPr lang="de-DE"/>
              <a:t>Ulrich Löffler, RPI Karlsruhe</a:t>
            </a:r>
          </a:p>
        </p:txBody>
      </p:sp>
      <p:sp>
        <p:nvSpPr>
          <p:cNvPr id="7" name="Foliennummernplatzhalter 6">
            <a:extLst>
              <a:ext uri="{FF2B5EF4-FFF2-40B4-BE49-F238E27FC236}">
                <a16:creationId xmlns:a16="http://schemas.microsoft.com/office/drawing/2014/main" id="{830FC4E4-8BE5-4BC2-94E2-7272164F9E8F}"/>
              </a:ext>
            </a:extLst>
          </p:cNvPr>
          <p:cNvSpPr>
            <a:spLocks noGrp="1"/>
          </p:cNvSpPr>
          <p:nvPr>
            <p:ph type="sldNum" sz="quarter" idx="12"/>
          </p:nvPr>
        </p:nvSpPr>
        <p:spPr/>
        <p:txBody>
          <a:bodyPr/>
          <a:lstStyle/>
          <a:p>
            <a:fld id="{C3B746F1-EB50-412A-B624-8A1934EE435B}" type="slidenum">
              <a:rPr lang="de-DE" smtClean="0"/>
              <a:t>3</a:t>
            </a:fld>
            <a:endParaRPr lang="de-DE"/>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7C92ED-B106-4BEA-8F5A-F7B1236B329C}"/>
              </a:ext>
            </a:extLst>
          </p:cNvPr>
          <p:cNvSpPr>
            <a:spLocks noGrp="1"/>
          </p:cNvSpPr>
          <p:nvPr>
            <p:ph type="title"/>
          </p:nvPr>
        </p:nvSpPr>
        <p:spPr/>
        <p:txBody>
          <a:bodyPr>
            <a:normAutofit fontScale="90000"/>
          </a:bodyPr>
          <a:lstStyle/>
          <a:p>
            <a:r>
              <a:rPr lang="de-DE" dirty="0"/>
              <a:t>„Corona-Wirklichkeit“ und der Streit um Wahrheit und Lüge</a:t>
            </a:r>
          </a:p>
        </p:txBody>
      </p:sp>
      <p:sp>
        <p:nvSpPr>
          <p:cNvPr id="3" name="Inhaltsplatzhalter 2">
            <a:extLst>
              <a:ext uri="{FF2B5EF4-FFF2-40B4-BE49-F238E27FC236}">
                <a16:creationId xmlns:a16="http://schemas.microsoft.com/office/drawing/2014/main" id="{9D3CB615-4EE2-4514-AF5F-BC03869F97ED}"/>
              </a:ext>
            </a:extLst>
          </p:cNvPr>
          <p:cNvSpPr>
            <a:spLocks noGrp="1"/>
          </p:cNvSpPr>
          <p:nvPr>
            <p:ph idx="1"/>
          </p:nvPr>
        </p:nvSpPr>
        <p:spPr/>
        <p:txBody>
          <a:bodyPr/>
          <a:lstStyle/>
          <a:p>
            <a:pPr marL="0" indent="0">
              <a:buNone/>
            </a:pPr>
            <a:endParaRPr lang="de-DE" dirty="0"/>
          </a:p>
        </p:txBody>
      </p:sp>
      <p:pic>
        <p:nvPicPr>
          <p:cNvPr id="5" name="Grafik 4">
            <a:extLst>
              <a:ext uri="{FF2B5EF4-FFF2-40B4-BE49-F238E27FC236}">
                <a16:creationId xmlns:a16="http://schemas.microsoft.com/office/drawing/2014/main" id="{89EAC545-9234-4890-9E79-253FE386B1D4}"/>
              </a:ext>
            </a:extLst>
          </p:cNvPr>
          <p:cNvPicPr>
            <a:picLocks noChangeAspect="1"/>
          </p:cNvPicPr>
          <p:nvPr/>
        </p:nvPicPr>
        <p:blipFill>
          <a:blip r:embed="rId3"/>
          <a:stretch>
            <a:fillRect/>
          </a:stretch>
        </p:blipFill>
        <p:spPr>
          <a:xfrm>
            <a:off x="5623124" y="3643689"/>
            <a:ext cx="2985671" cy="1941016"/>
          </a:xfrm>
          <a:prstGeom prst="rect">
            <a:avLst/>
          </a:prstGeom>
        </p:spPr>
      </p:pic>
      <p:pic>
        <p:nvPicPr>
          <p:cNvPr id="6" name="Grafik 5">
            <a:extLst>
              <a:ext uri="{FF2B5EF4-FFF2-40B4-BE49-F238E27FC236}">
                <a16:creationId xmlns:a16="http://schemas.microsoft.com/office/drawing/2014/main" id="{9820ADD3-86A0-46B9-ADD6-C46B5C074091}"/>
              </a:ext>
            </a:extLst>
          </p:cNvPr>
          <p:cNvPicPr>
            <a:picLocks noChangeAspect="1"/>
          </p:cNvPicPr>
          <p:nvPr/>
        </p:nvPicPr>
        <p:blipFill>
          <a:blip r:embed="rId4"/>
          <a:stretch>
            <a:fillRect/>
          </a:stretch>
        </p:blipFill>
        <p:spPr>
          <a:xfrm>
            <a:off x="683568" y="1645958"/>
            <a:ext cx="4939556" cy="1817016"/>
          </a:xfrm>
          <a:prstGeom prst="rect">
            <a:avLst/>
          </a:prstGeom>
        </p:spPr>
      </p:pic>
      <p:pic>
        <p:nvPicPr>
          <p:cNvPr id="7" name="Grafik 6">
            <a:extLst>
              <a:ext uri="{FF2B5EF4-FFF2-40B4-BE49-F238E27FC236}">
                <a16:creationId xmlns:a16="http://schemas.microsoft.com/office/drawing/2014/main" id="{6EA66B46-21FE-47A0-A64F-B3A7F17E5E11}"/>
              </a:ext>
            </a:extLst>
          </p:cNvPr>
          <p:cNvPicPr>
            <a:picLocks noChangeAspect="1"/>
          </p:cNvPicPr>
          <p:nvPr/>
        </p:nvPicPr>
        <p:blipFill>
          <a:blip r:embed="rId5"/>
          <a:stretch>
            <a:fillRect/>
          </a:stretch>
        </p:blipFill>
        <p:spPr>
          <a:xfrm>
            <a:off x="1219506" y="3489156"/>
            <a:ext cx="3568518" cy="2546886"/>
          </a:xfrm>
          <a:prstGeom prst="rect">
            <a:avLst/>
          </a:prstGeom>
        </p:spPr>
      </p:pic>
      <p:sp>
        <p:nvSpPr>
          <p:cNvPr id="4" name="Fußzeilenplatzhalter 3">
            <a:extLst>
              <a:ext uri="{FF2B5EF4-FFF2-40B4-BE49-F238E27FC236}">
                <a16:creationId xmlns:a16="http://schemas.microsoft.com/office/drawing/2014/main" id="{81CC9079-194C-4679-925A-113995D643E3}"/>
              </a:ext>
            </a:extLst>
          </p:cNvPr>
          <p:cNvSpPr>
            <a:spLocks noGrp="1"/>
          </p:cNvSpPr>
          <p:nvPr>
            <p:ph type="ftr" sz="quarter" idx="11"/>
          </p:nvPr>
        </p:nvSpPr>
        <p:spPr/>
        <p:txBody>
          <a:bodyPr/>
          <a:lstStyle/>
          <a:p>
            <a:r>
              <a:rPr lang="de-DE"/>
              <a:t>Ulrich Löffler, RPI Karlsruhe</a:t>
            </a:r>
          </a:p>
        </p:txBody>
      </p:sp>
      <p:sp>
        <p:nvSpPr>
          <p:cNvPr id="8" name="Foliennummernplatzhalter 7">
            <a:extLst>
              <a:ext uri="{FF2B5EF4-FFF2-40B4-BE49-F238E27FC236}">
                <a16:creationId xmlns:a16="http://schemas.microsoft.com/office/drawing/2014/main" id="{404BDB3E-D541-4ACC-A608-199F7F9647C9}"/>
              </a:ext>
            </a:extLst>
          </p:cNvPr>
          <p:cNvSpPr>
            <a:spLocks noGrp="1"/>
          </p:cNvSpPr>
          <p:nvPr>
            <p:ph type="sldNum" sz="quarter" idx="12"/>
          </p:nvPr>
        </p:nvSpPr>
        <p:spPr/>
        <p:txBody>
          <a:bodyPr/>
          <a:lstStyle/>
          <a:p>
            <a:fld id="{C3B746F1-EB50-412A-B624-8A1934EE435B}" type="slidenum">
              <a:rPr lang="de-DE" smtClean="0"/>
              <a:t>4</a:t>
            </a:fld>
            <a:endParaRPr lang="de-DE"/>
          </a:p>
        </p:txBody>
      </p:sp>
    </p:spTree>
    <p:extLst>
      <p:ext uri="{BB962C8B-B14F-4D97-AF65-F5344CB8AC3E}">
        <p14:creationId xmlns:p14="http://schemas.microsoft.com/office/powerpoint/2010/main" val="34113918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1D297A63-577C-4253-927E-A56161F61FEC}"/>
              </a:ext>
            </a:extLst>
          </p:cNvPr>
          <p:cNvSpPr>
            <a:spLocks noGrp="1"/>
          </p:cNvSpPr>
          <p:nvPr>
            <p:ph idx="1"/>
          </p:nvPr>
        </p:nvSpPr>
        <p:spPr>
          <a:xfrm>
            <a:off x="457200" y="332657"/>
            <a:ext cx="8229600" cy="3960440"/>
          </a:xfrm>
        </p:spPr>
        <p:txBody>
          <a:bodyPr>
            <a:normAutofit fontScale="70000" lnSpcReduction="20000"/>
          </a:bodyPr>
          <a:lstStyle/>
          <a:p>
            <a:pPr marL="0" indent="0">
              <a:buNone/>
            </a:pPr>
            <a:endParaRPr lang="de-DE" b="1" dirty="0">
              <a:solidFill>
                <a:srgbClr val="FF0000"/>
              </a:solidFill>
            </a:endParaRPr>
          </a:p>
          <a:p>
            <a:pPr marL="0" indent="0">
              <a:buNone/>
            </a:pPr>
            <a:endParaRPr lang="de-DE" b="1" dirty="0">
              <a:solidFill>
                <a:srgbClr val="FF0000"/>
              </a:solidFill>
            </a:endParaRPr>
          </a:p>
          <a:p>
            <a:pPr marL="0" indent="0">
              <a:lnSpc>
                <a:spcPct val="120000"/>
              </a:lnSpc>
              <a:spcBef>
                <a:spcPts val="0"/>
              </a:spcBef>
              <a:buNone/>
            </a:pPr>
            <a:r>
              <a:rPr lang="de-DE" sz="4800" b="1" dirty="0">
                <a:solidFill>
                  <a:srgbClr val="FF0000"/>
                </a:solidFill>
              </a:rPr>
              <a:t>2. Die Wahrnehmung der Wirklichkeit </a:t>
            </a:r>
          </a:p>
          <a:p>
            <a:pPr marL="0" indent="0">
              <a:lnSpc>
                <a:spcPct val="120000"/>
              </a:lnSpc>
              <a:spcBef>
                <a:spcPts val="0"/>
              </a:spcBef>
              <a:buNone/>
            </a:pPr>
            <a:r>
              <a:rPr lang="de-DE" sz="4800" b="1" dirty="0">
                <a:solidFill>
                  <a:srgbClr val="FF0000"/>
                </a:solidFill>
              </a:rPr>
              <a:t>in den Naturwissenschaften: Interessen, Voraussetzungen, Gegenstand, Methoden, Grenzen, wissenschaftstheoretische Modelle.</a:t>
            </a:r>
          </a:p>
          <a:p>
            <a:pPr marL="0" indent="0" algn="just">
              <a:buNone/>
            </a:pPr>
            <a:br>
              <a:rPr lang="de-DE" b="1" dirty="0">
                <a:solidFill>
                  <a:srgbClr val="FF0000"/>
                </a:solidFill>
              </a:rPr>
            </a:br>
            <a:endParaRPr lang="de-DE" dirty="0"/>
          </a:p>
        </p:txBody>
      </p:sp>
      <p:pic>
        <p:nvPicPr>
          <p:cNvPr id="2" name="Grafik 1">
            <a:extLst>
              <a:ext uri="{FF2B5EF4-FFF2-40B4-BE49-F238E27FC236}">
                <a16:creationId xmlns:a16="http://schemas.microsoft.com/office/drawing/2014/main" id="{C58AB693-D91B-4227-BE22-37933FB29C60}"/>
              </a:ext>
            </a:extLst>
          </p:cNvPr>
          <p:cNvPicPr>
            <a:picLocks noChangeAspect="1"/>
          </p:cNvPicPr>
          <p:nvPr/>
        </p:nvPicPr>
        <p:blipFill>
          <a:blip r:embed="rId3"/>
          <a:stretch>
            <a:fillRect/>
          </a:stretch>
        </p:blipFill>
        <p:spPr>
          <a:xfrm>
            <a:off x="2843808" y="3079762"/>
            <a:ext cx="5112568" cy="3166394"/>
          </a:xfrm>
          <a:prstGeom prst="rect">
            <a:avLst/>
          </a:prstGeom>
        </p:spPr>
      </p:pic>
      <p:sp>
        <p:nvSpPr>
          <p:cNvPr id="4" name="Fußzeilenplatzhalter 3">
            <a:extLst>
              <a:ext uri="{FF2B5EF4-FFF2-40B4-BE49-F238E27FC236}">
                <a16:creationId xmlns:a16="http://schemas.microsoft.com/office/drawing/2014/main" id="{771A76D6-491D-44AA-93C3-7BC934626B3E}"/>
              </a:ext>
            </a:extLst>
          </p:cNvPr>
          <p:cNvSpPr>
            <a:spLocks noGrp="1"/>
          </p:cNvSpPr>
          <p:nvPr>
            <p:ph type="ftr" sz="quarter" idx="11"/>
          </p:nvPr>
        </p:nvSpPr>
        <p:spPr/>
        <p:txBody>
          <a:bodyPr/>
          <a:lstStyle/>
          <a:p>
            <a:r>
              <a:rPr lang="de-DE"/>
              <a:t>Ulrich Löffler, RPI Karlsruhe</a:t>
            </a:r>
          </a:p>
        </p:txBody>
      </p:sp>
      <p:sp>
        <p:nvSpPr>
          <p:cNvPr id="5" name="Foliennummernplatzhalter 4">
            <a:extLst>
              <a:ext uri="{FF2B5EF4-FFF2-40B4-BE49-F238E27FC236}">
                <a16:creationId xmlns:a16="http://schemas.microsoft.com/office/drawing/2014/main" id="{4D34BBB6-C434-4449-B9AA-F4A66E21464E}"/>
              </a:ext>
            </a:extLst>
          </p:cNvPr>
          <p:cNvSpPr>
            <a:spLocks noGrp="1"/>
          </p:cNvSpPr>
          <p:nvPr>
            <p:ph type="sldNum" sz="quarter" idx="12"/>
          </p:nvPr>
        </p:nvSpPr>
        <p:spPr/>
        <p:txBody>
          <a:bodyPr/>
          <a:lstStyle/>
          <a:p>
            <a:fld id="{C3B746F1-EB50-412A-B624-8A1934EE435B}" type="slidenum">
              <a:rPr lang="de-DE" smtClean="0"/>
              <a:t>5</a:t>
            </a:fld>
            <a:endParaRPr lang="de-DE"/>
          </a:p>
        </p:txBody>
      </p:sp>
    </p:spTree>
    <p:extLst>
      <p:ext uri="{BB962C8B-B14F-4D97-AF65-F5344CB8AC3E}">
        <p14:creationId xmlns:p14="http://schemas.microsoft.com/office/powerpoint/2010/main" val="754618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ctrTitle"/>
          </p:nvPr>
        </p:nvSpPr>
        <p:spPr>
          <a:xfrm>
            <a:off x="685800" y="764704"/>
            <a:ext cx="7772400" cy="723083"/>
          </a:xfrm>
        </p:spPr>
        <p:txBody>
          <a:bodyPr>
            <a:noAutofit/>
          </a:bodyPr>
          <a:lstStyle/>
          <a:p>
            <a:pPr algn="l"/>
            <a:r>
              <a:rPr lang="de-DE" sz="1600" b="1" dirty="0"/>
              <a:t>Die „Entlarvung der Corona-Hysterie“ durch den „Privatforscher und Gesundheitscoach“ Raik Garve und die Bundeszentrale für gesundheitliche Aufklärung.  Ein Screenshot </a:t>
            </a:r>
            <a:br>
              <a:rPr lang="de-DE" sz="1600" b="1" dirty="0"/>
            </a:br>
            <a:r>
              <a:rPr lang="de-DE" sz="1600" b="1" dirty="0"/>
              <a:t>(Link: </a:t>
            </a:r>
            <a:r>
              <a:rPr lang="de-DE" sz="1600" dirty="0">
                <a:hlinkClick r:id="rId3"/>
              </a:rPr>
              <a:t>https://www.youtube.com/watch?v=HFrysFphilQ</a:t>
            </a:r>
            <a:r>
              <a:rPr lang="de-DE" sz="1600" dirty="0"/>
              <a:t> )</a:t>
            </a:r>
            <a:br>
              <a:rPr lang="de-DE" sz="1600" b="1" dirty="0"/>
            </a:br>
            <a:endParaRPr lang="de-DE" sz="1600" b="1" dirty="0">
              <a:solidFill>
                <a:srgbClr val="FF0000"/>
              </a:solidFill>
            </a:endParaRPr>
          </a:p>
        </p:txBody>
      </p:sp>
      <p:pic>
        <p:nvPicPr>
          <p:cNvPr id="2" name="Grafik 1">
            <a:extLst>
              <a:ext uri="{FF2B5EF4-FFF2-40B4-BE49-F238E27FC236}">
                <a16:creationId xmlns:a16="http://schemas.microsoft.com/office/drawing/2014/main" id="{F9CA7EAF-0841-4AE7-835F-686AB507060E}"/>
              </a:ext>
            </a:extLst>
          </p:cNvPr>
          <p:cNvPicPr>
            <a:picLocks noChangeAspect="1"/>
          </p:cNvPicPr>
          <p:nvPr/>
        </p:nvPicPr>
        <p:blipFill>
          <a:blip r:embed="rId4"/>
          <a:stretch>
            <a:fillRect/>
          </a:stretch>
        </p:blipFill>
        <p:spPr>
          <a:xfrm>
            <a:off x="2123728" y="2132856"/>
            <a:ext cx="6088912" cy="4155852"/>
          </a:xfrm>
          <a:prstGeom prst="rect">
            <a:avLst/>
          </a:prstGeom>
        </p:spPr>
      </p:pic>
      <p:sp>
        <p:nvSpPr>
          <p:cNvPr id="3" name="Pfeil: nach unten 2">
            <a:extLst>
              <a:ext uri="{FF2B5EF4-FFF2-40B4-BE49-F238E27FC236}">
                <a16:creationId xmlns:a16="http://schemas.microsoft.com/office/drawing/2014/main" id="{11E331C1-E549-414E-A15A-312A9CB3D648}"/>
              </a:ext>
            </a:extLst>
          </p:cNvPr>
          <p:cNvSpPr/>
          <p:nvPr/>
        </p:nvSpPr>
        <p:spPr>
          <a:xfrm rot="18128694">
            <a:off x="716499" y="4413019"/>
            <a:ext cx="1008112" cy="220893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Pfeil: nach unten 6">
            <a:extLst>
              <a:ext uri="{FF2B5EF4-FFF2-40B4-BE49-F238E27FC236}">
                <a16:creationId xmlns:a16="http://schemas.microsoft.com/office/drawing/2014/main" id="{C86E24A0-46AE-4688-9D4D-F3E829DFF8CC}"/>
              </a:ext>
            </a:extLst>
          </p:cNvPr>
          <p:cNvSpPr/>
          <p:nvPr/>
        </p:nvSpPr>
        <p:spPr>
          <a:xfrm rot="3693544">
            <a:off x="8441879" y="5226013"/>
            <a:ext cx="194862" cy="115850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Fußzeilenplatzhalter 4">
            <a:extLst>
              <a:ext uri="{FF2B5EF4-FFF2-40B4-BE49-F238E27FC236}">
                <a16:creationId xmlns:a16="http://schemas.microsoft.com/office/drawing/2014/main" id="{77E284F0-30FD-422F-A44E-08DFC38F4939}"/>
              </a:ext>
            </a:extLst>
          </p:cNvPr>
          <p:cNvSpPr>
            <a:spLocks noGrp="1"/>
          </p:cNvSpPr>
          <p:nvPr>
            <p:ph type="ftr" sz="quarter" idx="11"/>
          </p:nvPr>
        </p:nvSpPr>
        <p:spPr/>
        <p:txBody>
          <a:bodyPr/>
          <a:lstStyle/>
          <a:p>
            <a:r>
              <a:rPr lang="de-DE"/>
              <a:t>Ulrich Löffler, RPI Karlsruhe</a:t>
            </a:r>
          </a:p>
        </p:txBody>
      </p:sp>
      <p:sp>
        <p:nvSpPr>
          <p:cNvPr id="6" name="Foliennummernplatzhalter 5">
            <a:extLst>
              <a:ext uri="{FF2B5EF4-FFF2-40B4-BE49-F238E27FC236}">
                <a16:creationId xmlns:a16="http://schemas.microsoft.com/office/drawing/2014/main" id="{3A3B1F29-2AE2-4506-80B4-AC58CE4FD24A}"/>
              </a:ext>
            </a:extLst>
          </p:cNvPr>
          <p:cNvSpPr>
            <a:spLocks noGrp="1"/>
          </p:cNvSpPr>
          <p:nvPr>
            <p:ph type="sldNum" sz="quarter" idx="12"/>
          </p:nvPr>
        </p:nvSpPr>
        <p:spPr/>
        <p:txBody>
          <a:bodyPr/>
          <a:lstStyle/>
          <a:p>
            <a:fld id="{C3B746F1-EB50-412A-B624-8A1934EE435B}" type="slidenum">
              <a:rPr lang="de-DE" smtClean="0"/>
              <a:t>6</a:t>
            </a:fld>
            <a:endParaRPr lang="de-DE"/>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65CE5AC-6197-479C-9CF2-198AEE600AA2}"/>
              </a:ext>
            </a:extLst>
          </p:cNvPr>
          <p:cNvSpPr>
            <a:spLocks noGrp="1"/>
          </p:cNvSpPr>
          <p:nvPr>
            <p:ph type="title"/>
          </p:nvPr>
        </p:nvSpPr>
        <p:spPr>
          <a:xfrm>
            <a:off x="457200" y="731836"/>
            <a:ext cx="8229600" cy="685801"/>
          </a:xfrm>
        </p:spPr>
        <p:txBody>
          <a:bodyPr>
            <a:noAutofit/>
          </a:bodyPr>
          <a:lstStyle/>
          <a:p>
            <a:r>
              <a:rPr lang="de-DE" sz="2800" dirty="0"/>
              <a:t>Schlussfolgerungen – verschwörungstheoretisch</a:t>
            </a:r>
          </a:p>
        </p:txBody>
      </p:sp>
      <p:sp>
        <p:nvSpPr>
          <p:cNvPr id="3" name="Inhaltsplatzhalter 2">
            <a:extLst>
              <a:ext uri="{FF2B5EF4-FFF2-40B4-BE49-F238E27FC236}">
                <a16:creationId xmlns:a16="http://schemas.microsoft.com/office/drawing/2014/main" id="{E908DC17-62B0-44A8-8D7A-3A9787C3883C}"/>
              </a:ext>
            </a:extLst>
          </p:cNvPr>
          <p:cNvSpPr>
            <a:spLocks noGrp="1"/>
          </p:cNvSpPr>
          <p:nvPr>
            <p:ph idx="1"/>
          </p:nvPr>
        </p:nvSpPr>
        <p:spPr/>
        <p:txBody>
          <a:bodyPr>
            <a:normAutofit/>
          </a:bodyPr>
          <a:lstStyle/>
          <a:p>
            <a:pPr marL="514350" indent="-514350">
              <a:buFont typeface="+mj-lt"/>
              <a:buAutoNum type="arabicPeriod"/>
            </a:pPr>
            <a:r>
              <a:rPr lang="de-DE" sz="2000" dirty="0"/>
              <a:t>Ankündigung und Voraussetzung: Wir befinden uns in einem Informationskrieg. Ich enthülle eine Teil der Wahrheit…gegen die Lügen- </a:t>
            </a:r>
            <a:r>
              <a:rPr lang="de-DE" sz="2000" dirty="0" err="1"/>
              <a:t>matrix</a:t>
            </a:r>
            <a:r>
              <a:rPr lang="de-DE" sz="2000" dirty="0"/>
              <a:t>!</a:t>
            </a:r>
          </a:p>
          <a:p>
            <a:pPr marL="514350" indent="-514350">
              <a:buFont typeface="+mj-lt"/>
              <a:buAutoNum type="arabicPeriod"/>
            </a:pPr>
            <a:r>
              <a:rPr lang="de-DE" sz="2000" dirty="0"/>
              <a:t>Louis Pasteur, der „Erfinder der Virenidee“ hat gemäß der Entdeckung des Historikers  Geison die Plausibilität der Konzeption „Viren“ am Ende selbst bezweifelt. Er drang mit seiner späten Einsicht aber nicht durch. Denn:  </a:t>
            </a:r>
          </a:p>
          <a:p>
            <a:pPr marL="514350" indent="-514350">
              <a:buFont typeface="+mj-lt"/>
              <a:buAutoNum type="arabicPeriod"/>
            </a:pPr>
            <a:r>
              <a:rPr lang="de-DE" sz="2000" dirty="0"/>
              <a:t>Der fortlaufende Erfolg der medizinischen Konzeption „Viren“ basierte (sogar von Anfang an) auf  massiven wirtschaftlichen Interessen. </a:t>
            </a:r>
          </a:p>
          <a:p>
            <a:pPr marL="514350" indent="-514350">
              <a:buFont typeface="+mj-lt"/>
              <a:buAutoNum type="arabicPeriod"/>
            </a:pPr>
            <a:r>
              <a:rPr lang="de-DE" sz="2000" dirty="0"/>
              <a:t>Auch spätere Großexperimente zur viralen Übertragbarkeit von Krankheiten konnten die Theorie der Vireninfektion aber nicht beweisen. </a:t>
            </a:r>
          </a:p>
          <a:p>
            <a:pPr marL="514350" indent="-514350">
              <a:buFont typeface="+mj-lt"/>
              <a:buAutoNum type="arabicPeriod"/>
            </a:pPr>
            <a:r>
              <a:rPr lang="de-DE" sz="1800" dirty="0">
                <a:solidFill>
                  <a:srgbClr val="0070C0"/>
                </a:solidFill>
              </a:rPr>
              <a:t>Schlussfolgerung: Es ist längst widerlegt, dass Krankheiten „durch Erreger von einem Menschen zum anderen springen.“ Die heutige Virologie wurde also komplett auf einem „Lügen-Fundament“ errichtet.</a:t>
            </a:r>
          </a:p>
          <a:p>
            <a:pPr marL="514350" indent="-514350">
              <a:buAutoNum type="arabicPeriod"/>
            </a:pPr>
            <a:endParaRPr lang="de-DE" dirty="0"/>
          </a:p>
          <a:p>
            <a:pPr marL="0" indent="0">
              <a:buNone/>
            </a:pPr>
            <a:endParaRPr lang="de-DE" dirty="0"/>
          </a:p>
        </p:txBody>
      </p:sp>
      <p:sp>
        <p:nvSpPr>
          <p:cNvPr id="4" name="Fußzeilenplatzhalter 3">
            <a:extLst>
              <a:ext uri="{FF2B5EF4-FFF2-40B4-BE49-F238E27FC236}">
                <a16:creationId xmlns:a16="http://schemas.microsoft.com/office/drawing/2014/main" id="{6473597F-2C6C-47DA-92D2-4373B91240B6}"/>
              </a:ext>
            </a:extLst>
          </p:cNvPr>
          <p:cNvSpPr>
            <a:spLocks noGrp="1"/>
          </p:cNvSpPr>
          <p:nvPr>
            <p:ph type="ftr" sz="quarter" idx="11"/>
          </p:nvPr>
        </p:nvSpPr>
        <p:spPr/>
        <p:txBody>
          <a:bodyPr/>
          <a:lstStyle/>
          <a:p>
            <a:r>
              <a:rPr lang="de-DE"/>
              <a:t>Ulrich Löffler, RPI Karlsruhe</a:t>
            </a:r>
          </a:p>
        </p:txBody>
      </p:sp>
      <p:sp>
        <p:nvSpPr>
          <p:cNvPr id="5" name="Foliennummernplatzhalter 4">
            <a:extLst>
              <a:ext uri="{FF2B5EF4-FFF2-40B4-BE49-F238E27FC236}">
                <a16:creationId xmlns:a16="http://schemas.microsoft.com/office/drawing/2014/main" id="{79835E73-7D0C-4BB7-B1B4-3C6B2319AE1B}"/>
              </a:ext>
            </a:extLst>
          </p:cNvPr>
          <p:cNvSpPr>
            <a:spLocks noGrp="1"/>
          </p:cNvSpPr>
          <p:nvPr>
            <p:ph type="sldNum" sz="quarter" idx="12"/>
          </p:nvPr>
        </p:nvSpPr>
        <p:spPr/>
        <p:txBody>
          <a:bodyPr/>
          <a:lstStyle/>
          <a:p>
            <a:fld id="{C3B746F1-EB50-412A-B624-8A1934EE435B}" type="slidenum">
              <a:rPr lang="de-DE" smtClean="0"/>
              <a:t>7</a:t>
            </a:fld>
            <a:endParaRPr lang="de-DE"/>
          </a:p>
        </p:txBody>
      </p:sp>
    </p:spTree>
    <p:extLst>
      <p:ext uri="{BB962C8B-B14F-4D97-AF65-F5344CB8AC3E}">
        <p14:creationId xmlns:p14="http://schemas.microsoft.com/office/powerpoint/2010/main" val="3533401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65CE5AC-6197-479C-9CF2-198AEE600AA2}"/>
              </a:ext>
            </a:extLst>
          </p:cNvPr>
          <p:cNvSpPr>
            <a:spLocks noGrp="1"/>
          </p:cNvSpPr>
          <p:nvPr>
            <p:ph type="title"/>
          </p:nvPr>
        </p:nvSpPr>
        <p:spPr>
          <a:xfrm>
            <a:off x="457200" y="548680"/>
            <a:ext cx="8229600" cy="685801"/>
          </a:xfrm>
        </p:spPr>
        <p:txBody>
          <a:bodyPr>
            <a:noAutofit/>
          </a:bodyPr>
          <a:lstStyle/>
          <a:p>
            <a:r>
              <a:rPr lang="de-DE" sz="2800" dirty="0"/>
              <a:t>Schlussfolgerungen – verschwörungstheoretisch. </a:t>
            </a:r>
            <a:br>
              <a:rPr lang="de-DE" sz="2800" dirty="0"/>
            </a:br>
            <a:r>
              <a:rPr lang="de-DE" sz="2800" dirty="0"/>
              <a:t>Was würden Sie dagegen vorbringen?</a:t>
            </a:r>
          </a:p>
        </p:txBody>
      </p:sp>
      <p:sp>
        <p:nvSpPr>
          <p:cNvPr id="3" name="Inhaltsplatzhalter 2">
            <a:extLst>
              <a:ext uri="{FF2B5EF4-FFF2-40B4-BE49-F238E27FC236}">
                <a16:creationId xmlns:a16="http://schemas.microsoft.com/office/drawing/2014/main" id="{E908DC17-62B0-44A8-8D7A-3A9787C3883C}"/>
              </a:ext>
            </a:extLst>
          </p:cNvPr>
          <p:cNvSpPr>
            <a:spLocks noGrp="1"/>
          </p:cNvSpPr>
          <p:nvPr>
            <p:ph idx="1"/>
          </p:nvPr>
        </p:nvSpPr>
        <p:spPr/>
        <p:txBody>
          <a:bodyPr>
            <a:normAutofit/>
          </a:bodyPr>
          <a:lstStyle/>
          <a:p>
            <a:pPr marL="0" indent="0">
              <a:buNone/>
            </a:pPr>
            <a:endParaRPr lang="de-DE" dirty="0"/>
          </a:p>
          <a:p>
            <a:pPr marL="0" indent="0">
              <a:buNone/>
            </a:pPr>
            <a:endParaRPr lang="de-DE" dirty="0"/>
          </a:p>
        </p:txBody>
      </p:sp>
      <p:pic>
        <p:nvPicPr>
          <p:cNvPr id="4" name="Grafik 3">
            <a:extLst>
              <a:ext uri="{FF2B5EF4-FFF2-40B4-BE49-F238E27FC236}">
                <a16:creationId xmlns:a16="http://schemas.microsoft.com/office/drawing/2014/main" id="{32592A4B-3D8C-4CA6-8C6B-17FD5FFDB00A}"/>
              </a:ext>
            </a:extLst>
          </p:cNvPr>
          <p:cNvPicPr>
            <a:picLocks noChangeAspect="1"/>
          </p:cNvPicPr>
          <p:nvPr/>
        </p:nvPicPr>
        <p:blipFill>
          <a:blip r:embed="rId3"/>
          <a:stretch>
            <a:fillRect/>
          </a:stretch>
        </p:blipFill>
        <p:spPr>
          <a:xfrm>
            <a:off x="899592" y="1988840"/>
            <a:ext cx="4724400" cy="3371850"/>
          </a:xfrm>
          <a:prstGeom prst="rect">
            <a:avLst/>
          </a:prstGeom>
        </p:spPr>
      </p:pic>
      <p:sp>
        <p:nvSpPr>
          <p:cNvPr id="5" name="Fußzeilenplatzhalter 4">
            <a:extLst>
              <a:ext uri="{FF2B5EF4-FFF2-40B4-BE49-F238E27FC236}">
                <a16:creationId xmlns:a16="http://schemas.microsoft.com/office/drawing/2014/main" id="{53E4C9F9-553D-4A9A-9480-84524EB1FA18}"/>
              </a:ext>
            </a:extLst>
          </p:cNvPr>
          <p:cNvSpPr>
            <a:spLocks noGrp="1"/>
          </p:cNvSpPr>
          <p:nvPr>
            <p:ph type="ftr" sz="quarter" idx="11"/>
          </p:nvPr>
        </p:nvSpPr>
        <p:spPr/>
        <p:txBody>
          <a:bodyPr/>
          <a:lstStyle/>
          <a:p>
            <a:r>
              <a:rPr lang="de-DE"/>
              <a:t>Ulrich Löffler, RPI Karlsruhe</a:t>
            </a:r>
          </a:p>
        </p:txBody>
      </p:sp>
      <p:sp>
        <p:nvSpPr>
          <p:cNvPr id="6" name="Foliennummernplatzhalter 5">
            <a:extLst>
              <a:ext uri="{FF2B5EF4-FFF2-40B4-BE49-F238E27FC236}">
                <a16:creationId xmlns:a16="http://schemas.microsoft.com/office/drawing/2014/main" id="{EC69374A-63B0-46DC-9FA8-A70363B1E919}"/>
              </a:ext>
            </a:extLst>
          </p:cNvPr>
          <p:cNvSpPr>
            <a:spLocks noGrp="1"/>
          </p:cNvSpPr>
          <p:nvPr>
            <p:ph type="sldNum" sz="quarter" idx="12"/>
          </p:nvPr>
        </p:nvSpPr>
        <p:spPr/>
        <p:txBody>
          <a:bodyPr/>
          <a:lstStyle/>
          <a:p>
            <a:fld id="{C3B746F1-EB50-412A-B624-8A1934EE435B}" type="slidenum">
              <a:rPr lang="de-DE" smtClean="0"/>
              <a:t>8</a:t>
            </a:fld>
            <a:endParaRPr lang="de-DE"/>
          </a:p>
        </p:txBody>
      </p:sp>
    </p:spTree>
    <p:extLst>
      <p:ext uri="{BB962C8B-B14F-4D97-AF65-F5344CB8AC3E}">
        <p14:creationId xmlns:p14="http://schemas.microsoft.com/office/powerpoint/2010/main" val="15021244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65CE5AC-6197-479C-9CF2-198AEE600AA2}"/>
              </a:ext>
            </a:extLst>
          </p:cNvPr>
          <p:cNvSpPr>
            <a:spLocks noGrp="1"/>
          </p:cNvSpPr>
          <p:nvPr>
            <p:ph type="title"/>
          </p:nvPr>
        </p:nvSpPr>
        <p:spPr>
          <a:xfrm>
            <a:off x="457199" y="404664"/>
            <a:ext cx="8229600" cy="685801"/>
          </a:xfrm>
        </p:spPr>
        <p:txBody>
          <a:bodyPr>
            <a:noAutofit/>
          </a:bodyPr>
          <a:lstStyle/>
          <a:p>
            <a:r>
              <a:rPr lang="de-DE" sz="2000" dirty="0"/>
              <a:t>Schlussfolgerungen – naturwissenschaftlich  </a:t>
            </a:r>
            <a:br>
              <a:rPr lang="de-DE" sz="2000" dirty="0"/>
            </a:br>
            <a:r>
              <a:rPr lang="de-DE" sz="1800" dirty="0"/>
              <a:t>Eine berühmte Kombination von Induktion und Falsifikation in der Medizingeschichte I</a:t>
            </a:r>
          </a:p>
        </p:txBody>
      </p:sp>
      <p:pic>
        <p:nvPicPr>
          <p:cNvPr id="6" name="Inhaltsplatzhalter 5">
            <a:extLst>
              <a:ext uri="{FF2B5EF4-FFF2-40B4-BE49-F238E27FC236}">
                <a16:creationId xmlns:a16="http://schemas.microsoft.com/office/drawing/2014/main" id="{5131EC5D-B5A5-4880-BABD-E17D25D635C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82026" y="1628800"/>
            <a:ext cx="6579947" cy="3947968"/>
          </a:xfrm>
        </p:spPr>
      </p:pic>
      <p:sp>
        <p:nvSpPr>
          <p:cNvPr id="3" name="Fußzeilenplatzhalter 2">
            <a:extLst>
              <a:ext uri="{FF2B5EF4-FFF2-40B4-BE49-F238E27FC236}">
                <a16:creationId xmlns:a16="http://schemas.microsoft.com/office/drawing/2014/main" id="{B5E7349C-375B-4186-AB2B-851EDBA3246F}"/>
              </a:ext>
            </a:extLst>
          </p:cNvPr>
          <p:cNvSpPr>
            <a:spLocks noGrp="1"/>
          </p:cNvSpPr>
          <p:nvPr>
            <p:ph type="ftr" sz="quarter" idx="11"/>
          </p:nvPr>
        </p:nvSpPr>
        <p:spPr/>
        <p:txBody>
          <a:bodyPr/>
          <a:lstStyle/>
          <a:p>
            <a:r>
              <a:rPr lang="de-DE"/>
              <a:t>Ulrich Löffler, RPI Karlsruhe</a:t>
            </a:r>
          </a:p>
        </p:txBody>
      </p:sp>
      <p:sp>
        <p:nvSpPr>
          <p:cNvPr id="4" name="Foliennummernplatzhalter 3">
            <a:extLst>
              <a:ext uri="{FF2B5EF4-FFF2-40B4-BE49-F238E27FC236}">
                <a16:creationId xmlns:a16="http://schemas.microsoft.com/office/drawing/2014/main" id="{77B36354-7503-4CC3-BAB4-D5E5ED7AE0C3}"/>
              </a:ext>
            </a:extLst>
          </p:cNvPr>
          <p:cNvSpPr>
            <a:spLocks noGrp="1"/>
          </p:cNvSpPr>
          <p:nvPr>
            <p:ph type="sldNum" sz="quarter" idx="12"/>
          </p:nvPr>
        </p:nvSpPr>
        <p:spPr/>
        <p:txBody>
          <a:bodyPr/>
          <a:lstStyle/>
          <a:p>
            <a:fld id="{C3B746F1-EB50-412A-B624-8A1934EE435B}" type="slidenum">
              <a:rPr lang="de-DE" smtClean="0"/>
              <a:t>9</a:t>
            </a:fld>
            <a:endParaRPr lang="de-DE"/>
          </a:p>
        </p:txBody>
      </p:sp>
    </p:spTree>
    <p:extLst>
      <p:ext uri="{BB962C8B-B14F-4D97-AF65-F5344CB8AC3E}">
        <p14:creationId xmlns:p14="http://schemas.microsoft.com/office/powerpoint/2010/main" val="1816906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7273</Words>
  <Application>Microsoft Office PowerPoint</Application>
  <PresentationFormat>Bildschirmpräsentation (4:3)</PresentationFormat>
  <Paragraphs>426</Paragraphs>
  <Slides>28</Slides>
  <Notes>28</Notes>
  <HiddenSlides>0</HiddenSlides>
  <MMClips>0</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28</vt:i4>
      </vt:variant>
    </vt:vector>
  </HeadingPairs>
  <TitlesOfParts>
    <vt:vector size="32" baseType="lpstr">
      <vt:lpstr>Arial</vt:lpstr>
      <vt:lpstr>Calibri</vt:lpstr>
      <vt:lpstr>Wingdings</vt:lpstr>
      <vt:lpstr>Larissa-Design</vt:lpstr>
      <vt:lpstr>Wirklich….wahr? Annäherungen an das Oberstufenthema  „Wirklichkeit“ über die Wahrheitsfrage</vt:lpstr>
      <vt:lpstr>PowerPoint-Präsentation</vt:lpstr>
      <vt:lpstr>  </vt:lpstr>
      <vt:lpstr>„Corona-Wirklichkeit“ und der Streit um Wahrheit und Lüge</vt:lpstr>
      <vt:lpstr>PowerPoint-Präsentation</vt:lpstr>
      <vt:lpstr>Die „Entlarvung der Corona-Hysterie“ durch den „Privatforscher und Gesundheitscoach“ Raik Garve und die Bundeszentrale für gesundheitliche Aufklärung.  Ein Screenshot  (Link: https://www.youtube.com/watch?v=HFrysFphilQ ) </vt:lpstr>
      <vt:lpstr>Schlussfolgerungen – verschwörungstheoretisch</vt:lpstr>
      <vt:lpstr>Schlussfolgerungen – verschwörungstheoretisch.  Was würden Sie dagegen vorbringen?</vt:lpstr>
      <vt:lpstr>Schlussfolgerungen – naturwissenschaftlich   Eine berühmte Kombination von Induktion und Falsifikation in der Medizingeschichte I</vt:lpstr>
      <vt:lpstr>Schlussfolgerungen – naturwissenschaftlich   Eine berühmte Kombination von Induktion und Falsifikation in der Medizingeschichte II. </vt:lpstr>
      <vt:lpstr>Versuche, Fakten und Schlussfolgerungen in  naturwissenschaftlicher Perspektive   Semmelweis zieht seine Schlussfolgerungen. </vt:lpstr>
      <vt:lpstr> </vt:lpstr>
      <vt:lpstr>PowerPoint-Präsentation</vt:lpstr>
      <vt:lpstr>PowerPoint-Präsentation</vt:lpstr>
      <vt:lpstr>PowerPoint-Präsentation</vt:lpstr>
      <vt:lpstr>Gute Mythen – schlechte Mythen (?) Michael Blume differenziert seinen ursprünglichen Ansatz</vt:lpstr>
      <vt:lpstr>Die Geschichten, die wir erzählen,  ordnen unseren Blick auf (das) (unser) unübersichtliches Leben.</vt:lpstr>
      <vt:lpstr>(K)ein Apfel. Eine christliche Predigt zu 1. Mos.3 als Explikation eines Mythenverständnisses</vt:lpstr>
      <vt:lpstr>Erweiterung des Kontrastumfanges: Kurzer Einblick in einige mythentheoretische Ansätze I</vt:lpstr>
      <vt:lpstr>Erweiterung des Kontrastumfanges: Kurzer Einblick in einige mythentheoretische Ansätze II</vt:lpstr>
      <vt:lpstr>Was ist Wahrheit?</vt:lpstr>
      <vt:lpstr>„Wahrheit ist immer sozial.“ (Jan Skudlaerk) – Ein problematischer Einstieg in die Wahrheitsfrage? </vt:lpstr>
      <vt:lpstr>Wahrheitstheoretische Grundpositionen. Ein sehr kurzer Überblick</vt:lpstr>
      <vt:lpstr>Formelle und materielle Wahrheitsperspektive: Ein juristischer Ausgangspunkt zur Erweiterung des Wahrheitsverständnisses.  </vt:lpstr>
      <vt:lpstr>Aemaet („Treue“)  und Aletheia („Unverborgenheit“).  Zwei biblische Wahrheitsbegriffe  als Horizonterweiterung des Wahrheitsverständnisses </vt:lpstr>
      <vt:lpstr>Aemaet: Wahrheit in atl. Perspektive</vt:lpstr>
      <vt:lpstr>            . Wahrheit in ntl. Perspektive</vt:lpstr>
      <vt:lpstr>G.W.F. Hegel (1770-1831), die Amazonaspapageien und die Wirklichkeit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WIrklich...wahr</dc:title>
  <dc:creator>Ulrich Löffler</dc:creator>
  <cp:lastModifiedBy>Loeffler, Ulrich</cp:lastModifiedBy>
  <cp:revision>195</cp:revision>
  <cp:lastPrinted>2020-08-15T13:29:41Z</cp:lastPrinted>
  <dcterms:created xsi:type="dcterms:W3CDTF">2014-08-23T01:22:05Z</dcterms:created>
  <dcterms:modified xsi:type="dcterms:W3CDTF">2020-09-09T03:51:19Z</dcterms:modified>
</cp:coreProperties>
</file>